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1" r:id="rId1"/>
  </p:sldMasterIdLst>
  <p:notesMasterIdLst>
    <p:notesMasterId r:id="rId21"/>
  </p:notesMasterIdLst>
  <p:handoutMasterIdLst>
    <p:handoutMasterId r:id="rId22"/>
  </p:handoutMasterIdLst>
  <p:sldIdLst>
    <p:sldId id="278" r:id="rId2"/>
    <p:sldId id="279" r:id="rId3"/>
    <p:sldId id="280" r:id="rId4"/>
    <p:sldId id="297" r:id="rId5"/>
    <p:sldId id="281" r:id="rId6"/>
    <p:sldId id="285" r:id="rId7"/>
    <p:sldId id="286" r:id="rId8"/>
    <p:sldId id="288" r:id="rId9"/>
    <p:sldId id="289" r:id="rId10"/>
    <p:sldId id="290" r:id="rId11"/>
    <p:sldId id="298" r:id="rId12"/>
    <p:sldId id="291" r:id="rId13"/>
    <p:sldId id="283" r:id="rId14"/>
    <p:sldId id="292" r:id="rId15"/>
    <p:sldId id="293" r:id="rId16"/>
    <p:sldId id="294" r:id="rId17"/>
    <p:sldId id="295" r:id="rId18"/>
    <p:sldId id="284" r:id="rId19"/>
    <p:sldId id="296" r:id="rId20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BAA1E16-5DBA-4D2D-8EBD-6DB4973CC9FD}">
          <p14:sldIdLst>
            <p14:sldId id="278"/>
            <p14:sldId id="279"/>
            <p14:sldId id="280"/>
            <p14:sldId id="297"/>
            <p14:sldId id="281"/>
            <p14:sldId id="285"/>
            <p14:sldId id="286"/>
            <p14:sldId id="288"/>
            <p14:sldId id="289"/>
            <p14:sldId id="290"/>
            <p14:sldId id="298"/>
            <p14:sldId id="291"/>
            <p14:sldId id="283"/>
            <p14:sldId id="292"/>
            <p14:sldId id="293"/>
            <p14:sldId id="294"/>
            <p14:sldId id="295"/>
            <p14:sldId id="284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68"/>
    <a:srgbClr val="0074AF"/>
    <a:srgbClr val="FFFFFF"/>
    <a:srgbClr val="FCCDB6"/>
    <a:srgbClr val="D9D9D9"/>
    <a:srgbClr val="00B0F0"/>
    <a:srgbClr val="6EAA2E"/>
    <a:srgbClr val="0084B4"/>
    <a:srgbClr val="EFF1F3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1D8E92-F0FD-446F-A37E-F7F5D41DE334}" v="2157" dt="2022-04-30T11:45:36.2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86" autoAdjust="0"/>
  </p:normalViewPr>
  <p:slideViewPr>
    <p:cSldViewPr snapToGrid="0">
      <p:cViewPr varScale="1">
        <p:scale>
          <a:sx n="106" d="100"/>
          <a:sy n="106" d="100"/>
        </p:scale>
        <p:origin x="126" y="2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2" d="100"/>
        <a:sy n="82" d="100"/>
      </p:scale>
      <p:origin x="0" y="-8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accent3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890-4D46-8D82-148677C99832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890-4D46-8D82-148677C99832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0.24413857335448394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1800" b="0" i="0" u="none" strike="noStrike" kern="1200" spc="-15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1800" b="1" spc="-150">
                        <a:solidFill>
                          <a:schemeClr val="tx1"/>
                        </a:solidFill>
                      </a:rPr>
                      <a:pPr>
                        <a:defRPr sz="1800" spc="-150">
                          <a:solidFill>
                            <a:schemeClr val="tx1"/>
                          </a:solidFill>
                        </a:defRPr>
                      </a:pPr>
                      <a:t>[VALUE]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1800" b="0" i="0" u="none" strike="noStrike" kern="1200" spc="-15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890-4D46-8D82-148677C9983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90-4D46-8D82-148677C9983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Sheet1!$B$2:$B$3</c:f>
              <c:numCache>
                <c:formatCode>0%</c:formatCode>
                <c:ptCount val="2"/>
                <c:pt idx="0">
                  <c:v>0.25</c:v>
                </c:pt>
                <c:pt idx="1">
                  <c:v>0.75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Sheet1!$A$2:$A$3</c15:sqref>
                        </c15:formulaRef>
                      </c:ext>
                    </c:extLst>
                    <c:strCache>
                      <c:ptCount val="2"/>
                      <c:pt idx="0">
                        <c:v>1st Qtr</c:v>
                      </c:pt>
                      <c:pt idx="1">
                        <c:v>2nd Qtr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4-5890-4D46-8D82-148677C998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6.3652327669970796E-2"/>
          <c:w val="0.97642002866223998"/>
          <c:h val="0.93634753788677016"/>
        </c:manualLayout>
      </c:layout>
      <c:lineChart>
        <c:grouping val="standard"/>
        <c:varyColors val="0"/>
        <c:ser>
          <c:idx val="0"/>
          <c:order val="0"/>
          <c:spPr>
            <a:ln w="50800" cap="rnd">
              <a:solidFill>
                <a:schemeClr val="bg1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tx1"/>
              </a:solidFill>
              <a:ln w="50800">
                <a:solidFill>
                  <a:schemeClr val="bg1"/>
                </a:solidFill>
              </a:ln>
              <a:effectLst/>
            </c:spPr>
          </c:marker>
          <c:dPt>
            <c:idx val="4"/>
            <c:marker>
              <c:symbol val="circle"/>
              <c:size val="10"/>
              <c:spPr>
                <a:solidFill>
                  <a:schemeClr val="tx1"/>
                </a:solidFill>
                <a:ln w="50800">
                  <a:solidFill>
                    <a:schemeClr val="bg1"/>
                  </a:solidFill>
                </a:ln>
                <a:effectLst/>
              </c:spPr>
            </c:marker>
            <c:bubble3D val="0"/>
            <c:spPr>
              <a:ln w="50800" cap="rnd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839C-4AC1-8CC5-4FCE572968AA}"/>
              </c:ext>
            </c:extLst>
          </c:dPt>
          <c:val>
            <c:numRef>
              <c:f>Sheet1!$B$2:$B$6</c:f>
              <c:numCache>
                <c:formatCode>General</c:formatCode>
                <c:ptCount val="5"/>
                <c:pt idx="0">
                  <c:v>20</c:v>
                </c:pt>
                <c:pt idx="1">
                  <c:v>18</c:v>
                </c:pt>
                <c:pt idx="2">
                  <c:v>22</c:v>
                </c:pt>
                <c:pt idx="3">
                  <c:v>15</c:v>
                </c:pt>
                <c:pt idx="4">
                  <c:v>16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strCache>
                      <c:ptCount val="5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  <c:pt idx="4">
                        <c:v>cata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2-839C-4AC1-8CC5-4FCE572968AA}"/>
            </c:ext>
          </c:extLst>
        </c:ser>
        <c:ser>
          <c:idx val="1"/>
          <c:order val="1"/>
          <c:spPr>
            <a:ln w="5080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tx1"/>
              </a:solidFill>
              <a:ln w="50800">
                <a:solidFill>
                  <a:schemeClr val="accent3"/>
                </a:solidFill>
              </a:ln>
              <a:effectLst/>
            </c:spPr>
          </c:marker>
          <c:val>
            <c:numRef>
              <c:f>Sheet1!$C$2:$C$6</c:f>
              <c:numCache>
                <c:formatCode>General</c:formatCode>
                <c:ptCount val="5"/>
                <c:pt idx="0">
                  <c:v>25</c:v>
                </c:pt>
                <c:pt idx="1">
                  <c:v>24</c:v>
                </c:pt>
                <c:pt idx="2">
                  <c:v>16</c:v>
                </c:pt>
                <c:pt idx="3">
                  <c:v>21</c:v>
                </c:pt>
                <c:pt idx="4">
                  <c:v>20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strCache>
                      <c:ptCount val="5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  <c:pt idx="4">
                        <c:v>cata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3-839C-4AC1-8CC5-4FCE572968AA}"/>
            </c:ext>
          </c:extLst>
        </c:ser>
        <c:ser>
          <c:idx val="2"/>
          <c:order val="2"/>
          <c:spPr>
            <a:ln w="76200" cap="rnd">
              <a:solidFill>
                <a:schemeClr val="bg2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tx1"/>
              </a:solidFill>
              <a:ln w="50800">
                <a:solidFill>
                  <a:schemeClr val="bg2"/>
                </a:solidFill>
              </a:ln>
              <a:effectLst/>
            </c:spPr>
          </c:marker>
          <c:val>
            <c:numRef>
              <c:f>Sheet1!$D$2:$D$6</c:f>
              <c:numCache>
                <c:formatCode>General</c:formatCode>
                <c:ptCount val="5"/>
                <c:pt idx="0">
                  <c:v>16</c:v>
                </c:pt>
                <c:pt idx="1">
                  <c:v>16</c:v>
                </c:pt>
                <c:pt idx="2">
                  <c:v>22</c:v>
                </c:pt>
                <c:pt idx="3">
                  <c:v>27</c:v>
                </c:pt>
                <c:pt idx="4">
                  <c:v>38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Series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strCache>
                      <c:ptCount val="5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  <c:pt idx="4">
                        <c:v>cata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4-839C-4AC1-8CC5-4FCE572968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75147384"/>
        <c:axId val="575139544"/>
      </c:lineChart>
      <c:catAx>
        <c:axId val="575147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139544"/>
        <c:crosses val="autoZero"/>
        <c:auto val="1"/>
        <c:lblAlgn val="ctr"/>
        <c:lblOffset val="100"/>
        <c:noMultiLvlLbl val="0"/>
      </c:catAx>
      <c:valAx>
        <c:axId val="575139544"/>
        <c:scaling>
          <c:orientation val="minMax"/>
          <c:min val="10"/>
        </c:scaling>
        <c:delete val="1"/>
        <c:axPos val="l"/>
        <c:numFmt formatCode="General" sourceLinked="1"/>
        <c:majorTickMark val="out"/>
        <c:minorTickMark val="none"/>
        <c:tickLblPos val="nextTo"/>
        <c:crossAx val="57514738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accent3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890-4D46-8D82-148677C99832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890-4D46-8D82-148677C99832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0.24413857335448394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1800" b="0" i="0" u="none" strike="noStrike" kern="1200" spc="-15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1800" b="1" spc="-150">
                        <a:solidFill>
                          <a:schemeClr val="tx1"/>
                        </a:solidFill>
                      </a:rPr>
                      <a:pPr>
                        <a:defRPr sz="1800" spc="-150">
                          <a:solidFill>
                            <a:schemeClr val="tx1"/>
                          </a:solidFill>
                        </a:defRPr>
                      </a:pPr>
                      <a:t>[VALUE]</a:t>
                    </a:fld>
                    <a:endParaRPr lang="pt-BR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1800" b="0" i="0" u="none" strike="noStrike" kern="1200" spc="-15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890-4D46-8D82-148677C9983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90-4D46-8D82-148677C9983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Sheet1!$B$2:$B$3</c:f>
              <c:numCache>
                <c:formatCode>0%</c:formatCode>
                <c:ptCount val="2"/>
                <c:pt idx="0">
                  <c:v>0.25</c:v>
                </c:pt>
                <c:pt idx="1">
                  <c:v>0.75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Sheet1!$A$2:$A$3</c15:sqref>
                        </c15:formulaRef>
                      </c:ext>
                    </c:extLst>
                    <c:strCache>
                      <c:ptCount val="2"/>
                      <c:pt idx="0">
                        <c:v>1st Qtr</c:v>
                      </c:pt>
                      <c:pt idx="1">
                        <c:v>2nd Qtr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4-5890-4D46-8D82-148677C998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6.3652327669970796E-2"/>
          <c:w val="0.97642002866223998"/>
          <c:h val="0.93634753788677016"/>
        </c:manualLayout>
      </c:layout>
      <c:lineChart>
        <c:grouping val="standard"/>
        <c:varyColors val="0"/>
        <c:ser>
          <c:idx val="0"/>
          <c:order val="0"/>
          <c:spPr>
            <a:ln w="50800" cap="rnd">
              <a:solidFill>
                <a:schemeClr val="bg1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tx1"/>
              </a:solidFill>
              <a:ln w="50800">
                <a:solidFill>
                  <a:schemeClr val="bg1"/>
                </a:solidFill>
              </a:ln>
              <a:effectLst/>
            </c:spPr>
          </c:marker>
          <c:dPt>
            <c:idx val="4"/>
            <c:marker>
              <c:symbol val="circle"/>
              <c:size val="10"/>
              <c:spPr>
                <a:solidFill>
                  <a:schemeClr val="tx1"/>
                </a:solidFill>
                <a:ln w="50800">
                  <a:solidFill>
                    <a:schemeClr val="bg1"/>
                  </a:solidFill>
                </a:ln>
                <a:effectLst/>
              </c:spPr>
            </c:marker>
            <c:bubble3D val="0"/>
            <c:spPr>
              <a:ln w="50800" cap="rnd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839C-4AC1-8CC5-4FCE572968AA}"/>
              </c:ext>
            </c:extLst>
          </c:dPt>
          <c:val>
            <c:numRef>
              <c:f>Sheet1!$B$2:$B$6</c:f>
              <c:numCache>
                <c:formatCode>General</c:formatCode>
                <c:ptCount val="5"/>
                <c:pt idx="0">
                  <c:v>20</c:v>
                </c:pt>
                <c:pt idx="1">
                  <c:v>18</c:v>
                </c:pt>
                <c:pt idx="2">
                  <c:v>22</c:v>
                </c:pt>
                <c:pt idx="3">
                  <c:v>15</c:v>
                </c:pt>
                <c:pt idx="4">
                  <c:v>16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strCache>
                      <c:ptCount val="5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  <c:pt idx="4">
                        <c:v>cata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2-839C-4AC1-8CC5-4FCE572968AA}"/>
            </c:ext>
          </c:extLst>
        </c:ser>
        <c:ser>
          <c:idx val="1"/>
          <c:order val="1"/>
          <c:spPr>
            <a:ln w="5080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tx1"/>
              </a:solidFill>
              <a:ln w="50800">
                <a:solidFill>
                  <a:schemeClr val="accent3"/>
                </a:solidFill>
              </a:ln>
              <a:effectLst/>
            </c:spPr>
          </c:marker>
          <c:val>
            <c:numRef>
              <c:f>Sheet1!$C$2:$C$6</c:f>
              <c:numCache>
                <c:formatCode>General</c:formatCode>
                <c:ptCount val="5"/>
                <c:pt idx="0">
                  <c:v>25</c:v>
                </c:pt>
                <c:pt idx="1">
                  <c:v>24</c:v>
                </c:pt>
                <c:pt idx="2">
                  <c:v>16</c:v>
                </c:pt>
                <c:pt idx="3">
                  <c:v>21</c:v>
                </c:pt>
                <c:pt idx="4">
                  <c:v>20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strCache>
                      <c:ptCount val="5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  <c:pt idx="4">
                        <c:v>cata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3-839C-4AC1-8CC5-4FCE572968AA}"/>
            </c:ext>
          </c:extLst>
        </c:ser>
        <c:ser>
          <c:idx val="2"/>
          <c:order val="2"/>
          <c:spPr>
            <a:ln w="76200" cap="rnd">
              <a:solidFill>
                <a:schemeClr val="bg2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tx1"/>
              </a:solidFill>
              <a:ln w="50800">
                <a:solidFill>
                  <a:schemeClr val="bg2"/>
                </a:solidFill>
              </a:ln>
              <a:effectLst/>
            </c:spPr>
          </c:marker>
          <c:val>
            <c:numRef>
              <c:f>Sheet1!$D$2:$D$6</c:f>
              <c:numCache>
                <c:formatCode>General</c:formatCode>
                <c:ptCount val="5"/>
                <c:pt idx="0">
                  <c:v>16</c:v>
                </c:pt>
                <c:pt idx="1">
                  <c:v>16</c:v>
                </c:pt>
                <c:pt idx="2">
                  <c:v>22</c:v>
                </c:pt>
                <c:pt idx="3">
                  <c:v>27</c:v>
                </c:pt>
                <c:pt idx="4">
                  <c:v>38</c:v>
                </c:pt>
              </c:numCache>
            </c:numRef>
          </c: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Series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strCache>
                      <c:ptCount val="5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  <c:pt idx="4">
                        <c:v>cata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4-839C-4AC1-8CC5-4FCE572968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75147384"/>
        <c:axId val="575139544"/>
      </c:lineChart>
      <c:catAx>
        <c:axId val="575147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139544"/>
        <c:crosses val="autoZero"/>
        <c:auto val="1"/>
        <c:lblAlgn val="ctr"/>
        <c:lblOffset val="100"/>
        <c:noMultiLvlLbl val="0"/>
      </c:catAx>
      <c:valAx>
        <c:axId val="575139544"/>
        <c:scaling>
          <c:orientation val="minMax"/>
          <c:min val="10"/>
        </c:scaling>
        <c:delete val="1"/>
        <c:axPos val="l"/>
        <c:numFmt formatCode="General" sourceLinked="1"/>
        <c:majorTickMark val="out"/>
        <c:minorTickMark val="none"/>
        <c:tickLblPos val="nextTo"/>
        <c:crossAx val="57514738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4/30/2022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8282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84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250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5848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54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474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356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098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72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6951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65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073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032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55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66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98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31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647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93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templates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- no top bar">
    <p:bg>
      <p:bgPr>
        <a:solidFill>
          <a:srgbClr val="0045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01C11FE-75FC-4900-BC9F-B07070B6D5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8633" y="139226"/>
            <a:ext cx="900608" cy="854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Senac | Educação profissional para todos">
            <a:extLst>
              <a:ext uri="{FF2B5EF4-FFF2-40B4-BE49-F238E27FC236}">
                <a16:creationId xmlns:a16="http://schemas.microsoft.com/office/drawing/2014/main" id="{C4E7AB64-5367-4A11-B740-A90FDEEEB5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969" y="275541"/>
            <a:ext cx="1092064" cy="63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8063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73233B-0705-4E94-AE39-0FCF7FAB80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:a16="http://schemas.microsoft.com/office/drawing/2014/main" id="{011B0CED-3A92-43B0-A3DE-C37B6408D9DB}"/>
              </a:ext>
            </a:extLst>
          </p:cNvPr>
          <p:cNvSpPr txBox="1"/>
          <p:nvPr userDrawn="1"/>
        </p:nvSpPr>
        <p:spPr>
          <a:xfrm>
            <a:off x="329642" y="4267687"/>
            <a:ext cx="2664879" cy="329343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19050">
            <a:solidFill>
              <a:schemeClr val="tx1"/>
            </a:solidFill>
          </a:ln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Neal Creative  | click &amp;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Learn more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EF3013-858C-4FFF-B19A-1F10A879C4E8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1000" baseline="30000" dirty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22215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11480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47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- no top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1225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hlinkClick r:id="rId2"/>
          </p:cNvPr>
          <p:cNvSpPr txBox="1"/>
          <p:nvPr userDrawn="1"/>
        </p:nvSpPr>
        <p:spPr>
          <a:xfrm>
            <a:off x="9524236" y="6316156"/>
            <a:ext cx="2426464" cy="367873"/>
          </a:xfrm>
          <a:prstGeom prst="roundRect">
            <a:avLst>
              <a:gd name="adj" fmla="val 50000"/>
            </a:avLst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Neal Creative</a:t>
            </a:r>
            <a:r>
              <a:rPr lang="en-US" sz="1100" baseline="0" dirty="0">
                <a:solidFill>
                  <a:schemeClr val="bg1"/>
                </a:solidFill>
              </a:rPr>
              <a:t>  | </a:t>
            </a:r>
            <a:r>
              <a:rPr lang="en-US" sz="1100" b="1" baseline="0" dirty="0">
                <a:solidFill>
                  <a:schemeClr val="bg1"/>
                </a:solidFill>
              </a:rPr>
              <a:t>Learn more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34A05A-4AD6-4BC6-B6EA-314331190DB2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1000" baseline="30000" dirty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322627904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1050758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</a:pPr>
            <a:endParaRPr lang="en-US" sz="3400" b="0" i="0" spc="160" baseline="0">
              <a:gradFill>
                <a:gsLst>
                  <a:gs pos="0">
                    <a:schemeClr val="tx2"/>
                  </a:gs>
                  <a:gs pos="100000">
                    <a:schemeClr val="tx2"/>
                  </a:gs>
                </a:gsLst>
                <a:lin ang="5400000" scaled="1"/>
              </a:gra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0758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/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275347"/>
            <a:ext cx="12192000" cy="1949765"/>
          </a:xfrm>
          <a:prstGeom prst="rect">
            <a:avLst/>
          </a:prstGeom>
        </p:spPr>
        <p:txBody>
          <a:bodyPr vert="horz" lIns="457200" tIns="45720" rIns="45720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88115" y="63161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9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6" r:id="rId3"/>
    <p:sldLayoutId id="2147483679" r:id="rId4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tabLst>
          <a:tab pos="10579100" algn="l"/>
        </a:tabLst>
        <a:defRPr lang="en-US" sz="3400" b="0" i="0" kern="1200" spc="160" baseline="0" dirty="0">
          <a:gradFill>
            <a:gsLst>
              <a:gs pos="0">
                <a:schemeClr val="tx2"/>
              </a:gs>
              <a:gs pos="100000">
                <a:schemeClr val="tx2"/>
              </a:gs>
            </a:gsLst>
            <a:lin ang="5400000" scaled="1"/>
          </a:gra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>
              <a:lumMod val="85000"/>
              <a:lumOff val="15000"/>
            </a:schemeClr>
          </a:solidFill>
          <a:latin typeface="+mj-lt"/>
          <a:ea typeface="+mn-ea"/>
          <a:cs typeface="+mn-cs"/>
        </a:defRPr>
      </a:lvl1pPr>
      <a:lvl2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0" indent="0" algn="ctr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ctr" defTabSz="914400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None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chart" Target="../charts/char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lipe-UnB/Curso_Dado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D59475-CD66-4751-83EF-FEC02A44E31A}"/>
              </a:ext>
            </a:extLst>
          </p:cNvPr>
          <p:cNvSpPr txBox="1"/>
          <p:nvPr/>
        </p:nvSpPr>
        <p:spPr>
          <a:xfrm>
            <a:off x="209214" y="2190161"/>
            <a:ext cx="611369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800" b="1" i="0" u="none" strike="noStrike" kern="1200" cap="none" spc="-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Gestão e Processamento de Dados Ambientais</a:t>
            </a:r>
            <a:endParaRPr kumimoji="0" lang="en-US" sz="4800" b="1" i="0" u="none" strike="noStrike" kern="1200" cap="none" spc="-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2" name="TextBox 31">
            <a:hlinkClick r:id="rId3"/>
            <a:extLst>
              <a:ext uri="{FF2B5EF4-FFF2-40B4-BE49-F238E27FC236}">
                <a16:creationId xmlns:a16="http://schemas.microsoft.com/office/drawing/2014/main" id="{99A55A7B-4454-4118-9F77-E5D037F50583}"/>
              </a:ext>
            </a:extLst>
          </p:cNvPr>
          <p:cNvSpPr txBox="1"/>
          <p:nvPr/>
        </p:nvSpPr>
        <p:spPr>
          <a:xfrm>
            <a:off x="329642" y="4267687"/>
            <a:ext cx="2995449" cy="329343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Felipe Valença de Oliveira| </a:t>
            </a: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</a:rPr>
              <a:t>Linkedin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grpSp>
        <p:nvGrpSpPr>
          <p:cNvPr id="24" name="Percent Chart" descr="Pie chart">
            <a:extLst>
              <a:ext uri="{FF2B5EF4-FFF2-40B4-BE49-F238E27FC236}">
                <a16:creationId xmlns:a16="http://schemas.microsoft.com/office/drawing/2014/main" id="{9780A2C7-0A66-4DA4-AD1C-F8A77646ECFB}"/>
              </a:ext>
            </a:extLst>
          </p:cNvPr>
          <p:cNvGrpSpPr/>
          <p:nvPr/>
        </p:nvGrpSpPr>
        <p:grpSpPr>
          <a:xfrm>
            <a:off x="10796478" y="3986933"/>
            <a:ext cx="1138132" cy="1138169"/>
            <a:chOff x="4547093" y="1223945"/>
            <a:chExt cx="1645920" cy="1645973"/>
          </a:xfrm>
        </p:grpSpPr>
        <p:sp>
          <p:nvSpPr>
            <p:cNvPr id="25" name="Outer Oval">
              <a:extLst>
                <a:ext uri="{FF2B5EF4-FFF2-40B4-BE49-F238E27FC236}">
                  <a16:creationId xmlns:a16="http://schemas.microsoft.com/office/drawing/2014/main" id="{8710F625-CF8B-477E-A77C-3916E40CD1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5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aphicFrame>
          <p:nvGraphicFramePr>
            <p:cNvPr id="26" name="Excel Chart">
              <a:extLst>
                <a:ext uri="{FF2B5EF4-FFF2-40B4-BE49-F238E27FC236}">
                  <a16:creationId xmlns:a16="http://schemas.microsoft.com/office/drawing/2014/main" id="{6CD169BA-DBC3-4CA5-AA7E-68346B98D54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47093" y="122394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7" name="dots">
              <a:extLst>
                <a:ext uri="{FF2B5EF4-FFF2-40B4-BE49-F238E27FC236}">
                  <a16:creationId xmlns:a16="http://schemas.microsoft.com/office/drawing/2014/main" id="{78007A57-6BCC-49F5-B8C6-2EF653E2C5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28575" cap="rnd" cmpd="sng" algn="ctr">
              <a:solidFill>
                <a:schemeClr val="tx1">
                  <a:alpha val="68000"/>
                </a:schemeClr>
              </a:solidFill>
              <a:prstDash val="sysDot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29" name="Chart 28" descr="Line chart">
            <a:extLst>
              <a:ext uri="{FF2B5EF4-FFF2-40B4-BE49-F238E27FC236}">
                <a16:creationId xmlns:a16="http://schemas.microsoft.com/office/drawing/2014/main" id="{63804109-C9E0-4E1E-8F26-B4B0157422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9803772"/>
              </p:ext>
            </p:extLst>
          </p:nvPr>
        </p:nvGraphicFramePr>
        <p:xfrm>
          <a:off x="8026685" y="2342327"/>
          <a:ext cx="3338859" cy="3289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8" name="Freeform 127" descr="Computer monitor outline">
            <a:extLst>
              <a:ext uri="{FF2B5EF4-FFF2-40B4-BE49-F238E27FC236}">
                <a16:creationId xmlns:a16="http://schemas.microsoft.com/office/drawing/2014/main" id="{D9D370F5-DAB2-4387-B86E-127EE7668D3B}"/>
              </a:ext>
            </a:extLst>
          </p:cNvPr>
          <p:cNvSpPr>
            <a:spLocks noChangeAspect="1"/>
          </p:cNvSpPr>
          <p:nvPr/>
        </p:nvSpPr>
        <p:spPr bwMode="black">
          <a:xfrm>
            <a:off x="7932997" y="3800770"/>
            <a:ext cx="2326273" cy="1830769"/>
          </a:xfrm>
          <a:custGeom>
            <a:avLst/>
            <a:gdLst>
              <a:gd name="connsiteX0" fmla="*/ 427036 w 1971675"/>
              <a:gd name="connsiteY0" fmla="*/ 1374775 h 1409700"/>
              <a:gd name="connsiteX1" fmla="*/ 1544636 w 1971675"/>
              <a:gd name="connsiteY1" fmla="*/ 1374775 h 1409700"/>
              <a:gd name="connsiteX2" fmla="*/ 1544636 w 1971675"/>
              <a:gd name="connsiteY2" fmla="*/ 1409700 h 1409700"/>
              <a:gd name="connsiteX3" fmla="*/ 427036 w 1971675"/>
              <a:gd name="connsiteY3" fmla="*/ 1409700 h 1409700"/>
              <a:gd name="connsiteX4" fmla="*/ 104775 w 1971675"/>
              <a:gd name="connsiteY4" fmla="*/ 104775 h 1409700"/>
              <a:gd name="connsiteX5" fmla="*/ 104775 w 1971675"/>
              <a:gd name="connsiteY5" fmla="*/ 1028700 h 1409700"/>
              <a:gd name="connsiteX6" fmla="*/ 761999 w 1971675"/>
              <a:gd name="connsiteY6" fmla="*/ 1028700 h 1409700"/>
              <a:gd name="connsiteX7" fmla="*/ 1198562 w 1971675"/>
              <a:gd name="connsiteY7" fmla="*/ 1028700 h 1409700"/>
              <a:gd name="connsiteX8" fmla="*/ 1879600 w 1971675"/>
              <a:gd name="connsiteY8" fmla="*/ 1028700 h 1409700"/>
              <a:gd name="connsiteX9" fmla="*/ 1879600 w 1971675"/>
              <a:gd name="connsiteY9" fmla="*/ 104775 h 1409700"/>
              <a:gd name="connsiteX10" fmla="*/ 985837 w 1971675"/>
              <a:gd name="connsiteY10" fmla="*/ 23812 h 1409700"/>
              <a:gd name="connsiteX11" fmla="*/ 957262 w 1971675"/>
              <a:gd name="connsiteY11" fmla="*/ 46831 h 1409700"/>
              <a:gd name="connsiteX12" fmla="*/ 985837 w 1971675"/>
              <a:gd name="connsiteY12" fmla="*/ 69850 h 1409700"/>
              <a:gd name="connsiteX13" fmla="*/ 1014412 w 1971675"/>
              <a:gd name="connsiteY13" fmla="*/ 46831 h 1409700"/>
              <a:gd name="connsiteX14" fmla="*/ 985837 w 1971675"/>
              <a:gd name="connsiteY14" fmla="*/ 23812 h 1409700"/>
              <a:gd name="connsiteX15" fmla="*/ 103772 w 1971675"/>
              <a:gd name="connsiteY15" fmla="*/ 0 h 1409700"/>
              <a:gd name="connsiteX16" fmla="*/ 1856372 w 1971675"/>
              <a:gd name="connsiteY16" fmla="*/ 0 h 1409700"/>
              <a:gd name="connsiteX17" fmla="*/ 1971675 w 1971675"/>
              <a:gd name="connsiteY17" fmla="*/ 103909 h 1409700"/>
              <a:gd name="connsiteX18" fmla="*/ 1971675 w 1971675"/>
              <a:gd name="connsiteY18" fmla="*/ 1027546 h 1409700"/>
              <a:gd name="connsiteX19" fmla="*/ 1856372 w 1971675"/>
              <a:gd name="connsiteY19" fmla="*/ 1143000 h 1409700"/>
              <a:gd name="connsiteX20" fmla="*/ 1277877 w 1971675"/>
              <a:gd name="connsiteY20" fmla="*/ 1143000 h 1409700"/>
              <a:gd name="connsiteX21" fmla="*/ 1198562 w 1971675"/>
              <a:gd name="connsiteY21" fmla="*/ 1143000 h 1409700"/>
              <a:gd name="connsiteX22" fmla="*/ 1198562 w 1971675"/>
              <a:gd name="connsiteY22" fmla="*/ 1212850 h 1409700"/>
              <a:gd name="connsiteX23" fmla="*/ 1198562 w 1971675"/>
              <a:gd name="connsiteY23" fmla="*/ 1258887 h 1409700"/>
              <a:gd name="connsiteX24" fmla="*/ 1452561 w 1971675"/>
              <a:gd name="connsiteY24" fmla="*/ 1258887 h 1409700"/>
              <a:gd name="connsiteX25" fmla="*/ 1544636 w 1971675"/>
              <a:gd name="connsiteY25" fmla="*/ 1374774 h 1409700"/>
              <a:gd name="connsiteX26" fmla="*/ 427036 w 1971675"/>
              <a:gd name="connsiteY26" fmla="*/ 1374774 h 1409700"/>
              <a:gd name="connsiteX27" fmla="*/ 519111 w 1971675"/>
              <a:gd name="connsiteY27" fmla="*/ 1258887 h 1409700"/>
              <a:gd name="connsiteX28" fmla="*/ 761999 w 1971675"/>
              <a:gd name="connsiteY28" fmla="*/ 1258887 h 1409700"/>
              <a:gd name="connsiteX29" fmla="*/ 761999 w 1971675"/>
              <a:gd name="connsiteY29" fmla="*/ 1212850 h 1409700"/>
              <a:gd name="connsiteX30" fmla="*/ 761999 w 1971675"/>
              <a:gd name="connsiteY30" fmla="*/ 1143000 h 1409700"/>
              <a:gd name="connsiteX31" fmla="*/ 673281 w 1971675"/>
              <a:gd name="connsiteY31" fmla="*/ 1143000 h 1409700"/>
              <a:gd name="connsiteX32" fmla="*/ 103772 w 1971675"/>
              <a:gd name="connsiteY32" fmla="*/ 1143000 h 1409700"/>
              <a:gd name="connsiteX33" fmla="*/ 0 w 1971675"/>
              <a:gd name="connsiteY33" fmla="*/ 1027546 h 1409700"/>
              <a:gd name="connsiteX34" fmla="*/ 0 w 1971675"/>
              <a:gd name="connsiteY34" fmla="*/ 103909 h 1409700"/>
              <a:gd name="connsiteX35" fmla="*/ 103772 w 1971675"/>
              <a:gd name="connsiteY35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971675" h="1409700">
                <a:moveTo>
                  <a:pt x="427036" y="1374775"/>
                </a:moveTo>
                <a:lnTo>
                  <a:pt x="1544636" y="1374775"/>
                </a:lnTo>
                <a:lnTo>
                  <a:pt x="1544636" y="1409700"/>
                </a:lnTo>
                <a:lnTo>
                  <a:pt x="427036" y="1409700"/>
                </a:lnTo>
                <a:close/>
                <a:moveTo>
                  <a:pt x="104775" y="104775"/>
                </a:moveTo>
                <a:lnTo>
                  <a:pt x="104775" y="1028700"/>
                </a:lnTo>
                <a:lnTo>
                  <a:pt x="761999" y="1028700"/>
                </a:lnTo>
                <a:lnTo>
                  <a:pt x="1198562" y="1028700"/>
                </a:lnTo>
                <a:lnTo>
                  <a:pt x="1879600" y="1028700"/>
                </a:lnTo>
                <a:lnTo>
                  <a:pt x="1879600" y="104775"/>
                </a:lnTo>
                <a:close/>
                <a:moveTo>
                  <a:pt x="985837" y="23812"/>
                </a:moveTo>
                <a:cubicBezTo>
                  <a:pt x="970055" y="23812"/>
                  <a:pt x="957262" y="34118"/>
                  <a:pt x="957262" y="46831"/>
                </a:cubicBezTo>
                <a:cubicBezTo>
                  <a:pt x="957262" y="59544"/>
                  <a:pt x="970055" y="69850"/>
                  <a:pt x="985837" y="69850"/>
                </a:cubicBezTo>
                <a:cubicBezTo>
                  <a:pt x="1001619" y="69850"/>
                  <a:pt x="1014412" y="59544"/>
                  <a:pt x="1014412" y="46831"/>
                </a:cubicBezTo>
                <a:cubicBezTo>
                  <a:pt x="1014412" y="34118"/>
                  <a:pt x="1001619" y="23812"/>
                  <a:pt x="985837" y="23812"/>
                </a:cubicBezTo>
                <a:close/>
                <a:moveTo>
                  <a:pt x="103772" y="0"/>
                </a:moveTo>
                <a:cubicBezTo>
                  <a:pt x="1856372" y="0"/>
                  <a:pt x="1856372" y="0"/>
                  <a:pt x="1856372" y="0"/>
                </a:cubicBezTo>
                <a:cubicBezTo>
                  <a:pt x="1925554" y="0"/>
                  <a:pt x="1971675" y="46182"/>
                  <a:pt x="1971675" y="103909"/>
                </a:cubicBezTo>
                <a:lnTo>
                  <a:pt x="1971675" y="1027546"/>
                </a:lnTo>
                <a:cubicBezTo>
                  <a:pt x="1971675" y="1085273"/>
                  <a:pt x="1925554" y="1143000"/>
                  <a:pt x="1856372" y="1143000"/>
                </a:cubicBezTo>
                <a:cubicBezTo>
                  <a:pt x="1637297" y="1143000"/>
                  <a:pt x="1445606" y="1143000"/>
                  <a:pt x="1277877" y="1143000"/>
                </a:cubicBezTo>
                <a:lnTo>
                  <a:pt x="1198562" y="1143000"/>
                </a:lnTo>
                <a:lnTo>
                  <a:pt x="1198562" y="1212850"/>
                </a:lnTo>
                <a:lnTo>
                  <a:pt x="1198562" y="1258887"/>
                </a:lnTo>
                <a:lnTo>
                  <a:pt x="1452561" y="1258887"/>
                </a:lnTo>
                <a:lnTo>
                  <a:pt x="1544636" y="1374774"/>
                </a:lnTo>
                <a:lnTo>
                  <a:pt x="427036" y="1374774"/>
                </a:lnTo>
                <a:lnTo>
                  <a:pt x="519111" y="1258887"/>
                </a:lnTo>
                <a:lnTo>
                  <a:pt x="761999" y="1258887"/>
                </a:lnTo>
                <a:lnTo>
                  <a:pt x="761999" y="1212850"/>
                </a:lnTo>
                <a:lnTo>
                  <a:pt x="761999" y="1143000"/>
                </a:lnTo>
                <a:lnTo>
                  <a:pt x="673281" y="1143000"/>
                </a:lnTo>
                <a:cubicBezTo>
                  <a:pt x="103772" y="1143000"/>
                  <a:pt x="103772" y="1143000"/>
                  <a:pt x="103772" y="1143000"/>
                </a:cubicBezTo>
                <a:cubicBezTo>
                  <a:pt x="46121" y="1143000"/>
                  <a:pt x="0" y="1085273"/>
                  <a:pt x="0" y="1027546"/>
                </a:cubicBezTo>
                <a:cubicBezTo>
                  <a:pt x="0" y="103909"/>
                  <a:pt x="0" y="103909"/>
                  <a:pt x="0" y="103909"/>
                </a:cubicBezTo>
                <a:cubicBezTo>
                  <a:pt x="0" y="46182"/>
                  <a:pt x="46121" y="0"/>
                  <a:pt x="10377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68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Conceitos básicos de banco de dados para meio ambiente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D135E3-F646-4A4D-A839-AAD235580D19}"/>
              </a:ext>
            </a:extLst>
          </p:cNvPr>
          <p:cNvSpPr txBox="1"/>
          <p:nvPr/>
        </p:nvSpPr>
        <p:spPr>
          <a:xfrm>
            <a:off x="7034543" y="962468"/>
            <a:ext cx="3793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Limpeza e organização de dados (</a:t>
            </a:r>
            <a:r>
              <a:rPr lang="pt-BR" sz="1400" dirty="0" err="1"/>
              <a:t>Tidy</a:t>
            </a:r>
            <a:r>
              <a:rPr lang="pt-BR" sz="1400" dirty="0"/>
              <a:t> Data)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62AFE8-A80A-4C3D-ABE0-73C65AE52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3586" y="1692180"/>
            <a:ext cx="5835316" cy="220678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C680FF7-F5A1-4016-867B-46FAA4756E3C}"/>
              </a:ext>
            </a:extLst>
          </p:cNvPr>
          <p:cNvSpPr/>
          <p:nvPr/>
        </p:nvSpPr>
        <p:spPr>
          <a:xfrm>
            <a:off x="359173" y="2121260"/>
            <a:ext cx="317102" cy="317102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380096-3145-4124-A110-B63BDBE84BD5}"/>
              </a:ext>
            </a:extLst>
          </p:cNvPr>
          <p:cNvSpPr txBox="1"/>
          <p:nvPr/>
        </p:nvSpPr>
        <p:spPr>
          <a:xfrm>
            <a:off x="341831" y="1692180"/>
            <a:ext cx="509181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b="1" dirty="0"/>
              <a:t>Problemas mais comuns em tabelas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dirty="0"/>
              <a:t>Nomes de colunas são valores, não nomes de variáveis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dirty="0"/>
              <a:t>Diversas variáveis numa única coluna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dirty="0"/>
              <a:t>Variáveis armazenadas em linhas e colunas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dirty="0"/>
              <a:t>Muitos tipos de observação armazenadas na mesma tabela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dirty="0"/>
              <a:t>Um mesmo tipo de observação armazenado em diferentes tabelas (filtro por pessoa, tipo de amostra, </a:t>
            </a:r>
            <a:r>
              <a:rPr lang="pt-BR" dirty="0" err="1"/>
              <a:t>etc</a:t>
            </a:r>
            <a:r>
              <a:rPr lang="pt-BR" dirty="0"/>
              <a:t>)</a:t>
            </a:r>
            <a:endParaRPr lang="pt-BR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422BC6-E745-43E5-B01F-358CAEE44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313" y="4203662"/>
            <a:ext cx="3043862" cy="236897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69BA5A-A1C0-45E3-A6F5-7A020B8817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3586" y="1692180"/>
            <a:ext cx="2469083" cy="30816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5CA843-1711-43BB-99FE-99DD66D11F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6655" y="1692181"/>
            <a:ext cx="2929096" cy="34934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33848C0-511E-4D10-ACD6-EC7B57A555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9185" y="1692179"/>
            <a:ext cx="5344117" cy="20776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E285861-147F-4A16-AA93-E2E5445291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70094" y="3984509"/>
            <a:ext cx="2722298" cy="212487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0C2F1FE-0A2D-4BF9-9495-0E9F4F6CFA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68978" y="1428947"/>
            <a:ext cx="4591648" cy="248459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35765BD-FB22-4E50-8AB5-D6510B7AD7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98884" y="4014338"/>
            <a:ext cx="4731836" cy="248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195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59259E-6 L 0.00065 0.09977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497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09977 L 2.08333E-6 0.16759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338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.16759 L 2.08333E-6 0.22754 " pathEditMode="relative" rAng="0" ptsTypes="AA">
                                      <p:cBhvr>
                                        <p:cTn id="7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6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42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.22754 L 0.00065 0.33194 " pathEditMode="relative" rAng="0" ptsTypes="AA">
                                      <p:cBhvr>
                                        <p:cTn id="10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5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4" grpId="0" animBg="1"/>
      <p:bldP spid="4" grpId="1" animBg="1"/>
      <p:bldP spid="4" grpId="2" animBg="1"/>
      <p:bldP spid="4" grpId="3" animBg="1"/>
      <p:bldP spid="4" grpId="4" animBg="1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Conceitos básicos de banco de dados para meio ambiente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C6F970-7318-4209-B222-82138F323956}"/>
              </a:ext>
            </a:extLst>
          </p:cNvPr>
          <p:cNvSpPr txBox="1"/>
          <p:nvPr/>
        </p:nvSpPr>
        <p:spPr>
          <a:xfrm>
            <a:off x="7034543" y="962468"/>
            <a:ext cx="3793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Tipos de Dados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967F4-EB44-4296-B72A-C824346FD696}"/>
              </a:ext>
            </a:extLst>
          </p:cNvPr>
          <p:cNvSpPr txBox="1"/>
          <p:nvPr/>
        </p:nvSpPr>
        <p:spPr>
          <a:xfrm>
            <a:off x="5457825" y="38730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https://docs.microsoft.com/en-us/power-query/data-types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C4F41-F466-466F-9D11-A572175EA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43620" y="1480865"/>
            <a:ext cx="4460427" cy="466808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69A029-3E9A-4861-95A5-3A2057D2CF19}"/>
              </a:ext>
            </a:extLst>
          </p:cNvPr>
          <p:cNvSpPr/>
          <p:nvPr/>
        </p:nvSpPr>
        <p:spPr>
          <a:xfrm>
            <a:off x="7477125" y="2887049"/>
            <a:ext cx="2057400" cy="46672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Exercício 1</a:t>
            </a:r>
          </a:p>
        </p:txBody>
      </p:sp>
    </p:spTree>
    <p:extLst>
      <p:ext uri="{BB962C8B-B14F-4D97-AF65-F5344CB8AC3E}">
        <p14:creationId xmlns:p14="http://schemas.microsoft.com/office/powerpoint/2010/main" val="355648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Conceitos básicos de banco de dados para meio ambiente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C6F970-7318-4209-B222-82138F323956}"/>
              </a:ext>
            </a:extLst>
          </p:cNvPr>
          <p:cNvSpPr txBox="1"/>
          <p:nvPr/>
        </p:nvSpPr>
        <p:spPr>
          <a:xfrm>
            <a:off x="7034543" y="962468"/>
            <a:ext cx="3793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Como construir um banco de dados ambientais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53A498-9EC9-4B0E-913D-999F7E2ADF9A}"/>
              </a:ext>
            </a:extLst>
          </p:cNvPr>
          <p:cNvSpPr txBox="1"/>
          <p:nvPr/>
        </p:nvSpPr>
        <p:spPr>
          <a:xfrm>
            <a:off x="1647826" y="2905124"/>
            <a:ext cx="8896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i="1" dirty="0"/>
              <a:t>Suponha que você e a sua equipe precisam monitorar a qualidade da água em uma determinada bacia. Quais informações devem ser coletadas para atingir este objetivo?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1A40964-1BB0-4CFB-9AC7-7EEE457530A6}"/>
              </a:ext>
            </a:extLst>
          </p:cNvPr>
          <p:cNvSpPr/>
          <p:nvPr/>
        </p:nvSpPr>
        <p:spPr>
          <a:xfrm>
            <a:off x="4878309" y="4836059"/>
            <a:ext cx="2057400" cy="46672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Exercício 2</a:t>
            </a:r>
          </a:p>
        </p:txBody>
      </p:sp>
    </p:spTree>
    <p:extLst>
      <p:ext uri="{BB962C8B-B14F-4D97-AF65-F5344CB8AC3E}">
        <p14:creationId xmlns:p14="http://schemas.microsoft.com/office/powerpoint/2010/main" val="298621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Business </a:t>
            </a:r>
            <a:r>
              <a:rPr lang="pt-BR" sz="2400" b="1" cap="all" dirty="0" err="1"/>
              <a:t>Intelligence</a:t>
            </a:r>
            <a:r>
              <a:rPr lang="pt-BR" sz="2400" b="1" cap="all" dirty="0"/>
              <a:t>, Dashboards e Power Bi para gestão de áreas contaminadas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8DCEB6-CCDD-4A5A-9B14-981C3343C233}"/>
              </a:ext>
            </a:extLst>
          </p:cNvPr>
          <p:cNvSpPr txBox="1"/>
          <p:nvPr/>
        </p:nvSpPr>
        <p:spPr>
          <a:xfrm>
            <a:off x="6879363" y="962468"/>
            <a:ext cx="394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Definição de Business </a:t>
            </a:r>
            <a:r>
              <a:rPr lang="pt-BR" b="1" dirty="0" err="1"/>
              <a:t>Intelligence</a:t>
            </a:r>
            <a:r>
              <a:rPr lang="pt-BR" b="1" dirty="0"/>
              <a:t> e a expansão da sua aplicabilidade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7F6B3A-7B79-4985-8706-404C8C80C472}"/>
              </a:ext>
            </a:extLst>
          </p:cNvPr>
          <p:cNvSpPr txBox="1"/>
          <p:nvPr/>
        </p:nvSpPr>
        <p:spPr>
          <a:xfrm>
            <a:off x="781939" y="2037583"/>
            <a:ext cx="60974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Business intelligence (BI) é um software que </a:t>
            </a:r>
            <a:r>
              <a:rPr lang="en-US" dirty="0" err="1"/>
              <a:t>processa</a:t>
            </a:r>
            <a:r>
              <a:rPr lang="en-US" dirty="0"/>
              <a:t> dados </a:t>
            </a:r>
            <a:r>
              <a:rPr lang="en-US" dirty="0" err="1"/>
              <a:t>corporativos</a:t>
            </a:r>
            <a:r>
              <a:rPr lang="en-US" dirty="0"/>
              <a:t> 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apresenta</a:t>
            </a:r>
            <a:r>
              <a:rPr lang="en-US" dirty="0"/>
              <a:t> de </a:t>
            </a:r>
            <a:r>
              <a:rPr lang="en-US" dirty="0" err="1"/>
              <a:t>maneira</a:t>
            </a:r>
            <a:r>
              <a:rPr lang="en-US" dirty="0"/>
              <a:t> </a:t>
            </a:r>
            <a:r>
              <a:rPr lang="en-US" dirty="0" err="1"/>
              <a:t>amigável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relatórios</a:t>
            </a:r>
            <a:r>
              <a:rPr lang="en-US" dirty="0"/>
              <a:t> e </a:t>
            </a:r>
            <a:r>
              <a:rPr lang="en-US" dirty="0" err="1"/>
              <a:t>gráficos</a:t>
            </a:r>
            <a:r>
              <a:rPr lang="en-US" dirty="0"/>
              <a:t>.</a:t>
            </a:r>
            <a:endParaRPr lang="pt-BR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DCDCCD-0FCF-45A5-9A7F-3243283F0A7F}"/>
              </a:ext>
            </a:extLst>
          </p:cNvPr>
          <p:cNvGrpSpPr/>
          <p:nvPr/>
        </p:nvGrpSpPr>
        <p:grpSpPr>
          <a:xfrm>
            <a:off x="367090" y="4017447"/>
            <a:ext cx="2555193" cy="2555193"/>
            <a:chOff x="3443575" y="3994074"/>
            <a:chExt cx="2555193" cy="255519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E082F39-8563-48D8-A335-78D1EC799239}"/>
                </a:ext>
              </a:extLst>
            </p:cNvPr>
            <p:cNvSpPr/>
            <p:nvPr/>
          </p:nvSpPr>
          <p:spPr>
            <a:xfrm>
              <a:off x="3443575" y="3994074"/>
              <a:ext cx="2555193" cy="25551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D21F56-DF45-45E6-86A1-B7DBB4854F77}"/>
                </a:ext>
              </a:extLst>
            </p:cNvPr>
            <p:cNvGrpSpPr/>
            <p:nvPr/>
          </p:nvGrpSpPr>
          <p:grpSpPr>
            <a:xfrm>
              <a:off x="3623723" y="4291854"/>
              <a:ext cx="2194896" cy="1959633"/>
              <a:chOff x="3721778" y="4341461"/>
              <a:chExt cx="2194896" cy="1959633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6CD1EAA-DB30-42DE-86AC-EB36ABA5994F}"/>
                  </a:ext>
                </a:extLst>
              </p:cNvPr>
              <p:cNvSpPr txBox="1"/>
              <p:nvPr/>
            </p:nvSpPr>
            <p:spPr>
              <a:xfrm>
                <a:off x="4293281" y="4341461"/>
                <a:ext cx="10518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rgbClr val="002060"/>
                    </a:solidFill>
                  </a:rPr>
                  <a:t>Finanças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D9D797D-5141-4088-9719-74AE83F5A461}"/>
                  </a:ext>
                </a:extLst>
              </p:cNvPr>
              <p:cNvSpPr txBox="1"/>
              <p:nvPr/>
            </p:nvSpPr>
            <p:spPr>
              <a:xfrm>
                <a:off x="3721778" y="4998112"/>
                <a:ext cx="21948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rgbClr val="002060"/>
                    </a:solidFill>
                  </a:rPr>
                  <a:t>Vendas e Marketing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B856905-254C-4BE6-B1F2-AC6F1466B936}"/>
                  </a:ext>
                </a:extLst>
              </p:cNvPr>
              <p:cNvSpPr txBox="1"/>
              <p:nvPr/>
            </p:nvSpPr>
            <p:spPr>
              <a:xfrm>
                <a:off x="4056556" y="5654763"/>
                <a:ext cx="152534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dirty="0">
                    <a:solidFill>
                      <a:srgbClr val="002060"/>
                    </a:solidFill>
                  </a:rPr>
                  <a:t>Controle de Estoque</a:t>
                </a:r>
              </a:p>
            </p:txBody>
          </p:sp>
        </p:grpSp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74ED44D-547F-4C53-A1BE-4D26DFA47AC6}"/>
              </a:ext>
            </a:extLst>
          </p:cNvPr>
          <p:cNvSpPr/>
          <p:nvPr/>
        </p:nvSpPr>
        <p:spPr>
          <a:xfrm>
            <a:off x="3252482" y="4762795"/>
            <a:ext cx="1533163" cy="1064496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6022320-2234-4D70-8746-DB95A02A187F}"/>
              </a:ext>
            </a:extLst>
          </p:cNvPr>
          <p:cNvGrpSpPr/>
          <p:nvPr/>
        </p:nvGrpSpPr>
        <p:grpSpPr>
          <a:xfrm>
            <a:off x="5115844" y="4017446"/>
            <a:ext cx="2555193" cy="2555193"/>
            <a:chOff x="3443575" y="3994074"/>
            <a:chExt cx="2555193" cy="2555193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7A63BD7-435D-41F0-BEA9-2463624528F4}"/>
                </a:ext>
              </a:extLst>
            </p:cNvPr>
            <p:cNvSpPr/>
            <p:nvPr/>
          </p:nvSpPr>
          <p:spPr>
            <a:xfrm>
              <a:off x="3443575" y="3994074"/>
              <a:ext cx="2555193" cy="25551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D95EE1B-4252-4704-9A9A-210234267EA9}"/>
                </a:ext>
              </a:extLst>
            </p:cNvPr>
            <p:cNvSpPr txBox="1"/>
            <p:nvPr/>
          </p:nvSpPr>
          <p:spPr>
            <a:xfrm>
              <a:off x="3778573" y="4994672"/>
              <a:ext cx="18851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rgbClr val="002060"/>
                  </a:solidFill>
                </a:rPr>
                <a:t>Monitoramento Ambiental</a:t>
              </a:r>
            </a:p>
          </p:txBody>
        </p:sp>
      </p:grpSp>
      <p:pic>
        <p:nvPicPr>
          <p:cNvPr id="1028" name="Picture 4" descr="Power BI: data visualization and business intelligence tool - Cynoteck">
            <a:extLst>
              <a:ext uri="{FF2B5EF4-FFF2-40B4-BE49-F238E27FC236}">
                <a16:creationId xmlns:a16="http://schemas.microsoft.com/office/drawing/2014/main" id="{866BC27A-F1A1-4ED7-B4C5-E0D8FE061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7917" y="3727794"/>
            <a:ext cx="666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1401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7.40741E-7 L -0.38906 -0.0018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453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5" grpId="0"/>
      <p:bldP spid="12" grpId="0" animBg="1"/>
      <p:bldP spid="12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Business </a:t>
            </a:r>
            <a:r>
              <a:rPr lang="pt-BR" sz="2400" b="1" cap="all" dirty="0" err="1"/>
              <a:t>Intelligence</a:t>
            </a:r>
            <a:r>
              <a:rPr lang="pt-BR" sz="2400" b="1" cap="all" dirty="0"/>
              <a:t>, Dashboards e Power Bi para gestão de áreas contaminadas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8DCEB6-CCDD-4A5A-9B14-981C3343C233}"/>
              </a:ext>
            </a:extLst>
          </p:cNvPr>
          <p:cNvSpPr txBox="1"/>
          <p:nvPr/>
        </p:nvSpPr>
        <p:spPr>
          <a:xfrm>
            <a:off x="6879363" y="962468"/>
            <a:ext cx="3948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O poderoso </a:t>
            </a:r>
            <a:r>
              <a:rPr lang="pt-BR" b="1" dirty="0" err="1"/>
              <a:t>PowerBI</a:t>
            </a:r>
            <a:endParaRPr lang="pt-BR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CED8A31-F4E5-4082-AF00-B42622B43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282" y="1630422"/>
            <a:ext cx="7514012" cy="494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10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Business </a:t>
            </a:r>
            <a:r>
              <a:rPr lang="pt-BR" sz="2400" b="1" cap="all" dirty="0" err="1"/>
              <a:t>Intelligence</a:t>
            </a:r>
            <a:r>
              <a:rPr lang="pt-BR" sz="2400" b="1" cap="all" dirty="0"/>
              <a:t>, Dashboards e Power Bi para gestão de áreas contaminadas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8DCEB6-CCDD-4A5A-9B14-981C3343C233}"/>
              </a:ext>
            </a:extLst>
          </p:cNvPr>
          <p:cNvSpPr txBox="1"/>
          <p:nvPr/>
        </p:nvSpPr>
        <p:spPr>
          <a:xfrm>
            <a:off x="6879363" y="962468"/>
            <a:ext cx="3948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O poderoso </a:t>
            </a:r>
            <a:r>
              <a:rPr lang="pt-BR" b="1" dirty="0" err="1"/>
              <a:t>PowerBI</a:t>
            </a:r>
            <a:endParaRPr lang="pt-BR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FD6C6D-3237-4467-8240-98EE56F65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877" y="2529609"/>
            <a:ext cx="9356247" cy="336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96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Business </a:t>
            </a:r>
            <a:r>
              <a:rPr lang="pt-BR" sz="2400" b="1" cap="all" dirty="0" err="1"/>
              <a:t>Intelligence</a:t>
            </a:r>
            <a:r>
              <a:rPr lang="pt-BR" sz="2400" b="1" cap="all" dirty="0"/>
              <a:t>, Dashboards e Power Bi para gestão de áreas contaminadas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8DCEB6-CCDD-4A5A-9B14-981C3343C233}"/>
              </a:ext>
            </a:extLst>
          </p:cNvPr>
          <p:cNvSpPr txBox="1"/>
          <p:nvPr/>
        </p:nvSpPr>
        <p:spPr>
          <a:xfrm>
            <a:off x="6879363" y="962468"/>
            <a:ext cx="3948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O poderoso </a:t>
            </a:r>
            <a:r>
              <a:rPr lang="pt-BR" b="1" dirty="0" err="1"/>
              <a:t>PowerBI</a:t>
            </a:r>
            <a:endParaRPr lang="pt-BR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C62FC5-0E4B-4452-B703-645CD6FD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877" y="1607826"/>
            <a:ext cx="9356247" cy="509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67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Business </a:t>
            </a:r>
            <a:r>
              <a:rPr lang="pt-BR" sz="2400" b="1" cap="all" dirty="0" err="1"/>
              <a:t>Intelligence</a:t>
            </a:r>
            <a:r>
              <a:rPr lang="pt-BR" sz="2400" b="1" cap="all" dirty="0"/>
              <a:t>, Dashboards e Power Bi para gestão de áreas contaminadas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8DCEB6-CCDD-4A5A-9B14-981C3343C233}"/>
              </a:ext>
            </a:extLst>
          </p:cNvPr>
          <p:cNvSpPr txBox="1"/>
          <p:nvPr/>
        </p:nvSpPr>
        <p:spPr>
          <a:xfrm>
            <a:off x="6879363" y="962468"/>
            <a:ext cx="3948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O poderoso </a:t>
            </a:r>
            <a:r>
              <a:rPr lang="pt-BR" b="1" dirty="0" err="1"/>
              <a:t>PowerBI</a:t>
            </a:r>
            <a:endParaRPr lang="pt-BR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7C1B9C-BEF1-4946-906C-DE42AB910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076" y="2008908"/>
            <a:ext cx="9328312" cy="437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37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Extração, Transformação e Carregamento (ETL) de Dados Ambientais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85914B-5DF2-4743-A1E7-71596374C1BF}"/>
              </a:ext>
            </a:extLst>
          </p:cNvPr>
          <p:cNvSpPr txBox="1"/>
          <p:nvPr/>
        </p:nvSpPr>
        <p:spPr>
          <a:xfrm>
            <a:off x="619680" y="2304961"/>
            <a:ext cx="649896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pt-BR" sz="2400" dirty="0"/>
              <a:t>ETL (</a:t>
            </a:r>
            <a:r>
              <a:rPr lang="en-US" sz="2400" i="1" dirty="0"/>
              <a:t>Extraction, transform and load</a:t>
            </a:r>
            <a:r>
              <a:rPr lang="pt-BR" sz="2400" dirty="0"/>
              <a:t>)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pt-BR" sz="2400" dirty="0"/>
              <a:t>Interface do editor do Power Query</a:t>
            </a:r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pt-BR" sz="2400" dirty="0"/>
              <a:t>Início</a:t>
            </a:r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pt-BR" sz="2400" dirty="0"/>
              <a:t>Transformar</a:t>
            </a:r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pt-BR" sz="2400" dirty="0"/>
              <a:t>Adicionar Coluna</a:t>
            </a:r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pt-BR" sz="2400" dirty="0"/>
              <a:t>Visualizar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pt-BR" sz="2400" dirty="0"/>
              <a:t>Transformação de dados de composição química de água e boas práticas ao transformar os dados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66CD7CB-5DCF-41C9-A4EA-F1013301DCAF}"/>
              </a:ext>
            </a:extLst>
          </p:cNvPr>
          <p:cNvSpPr/>
          <p:nvPr/>
        </p:nvSpPr>
        <p:spPr>
          <a:xfrm>
            <a:off x="8672710" y="5572926"/>
            <a:ext cx="2057400" cy="46672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Exercício 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496E6A-FF77-4509-8175-3478D93CE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599" y="2304961"/>
            <a:ext cx="4052857" cy="21145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B3C722-B4D6-4FD4-9952-CB37D814A232}"/>
              </a:ext>
            </a:extLst>
          </p:cNvPr>
          <p:cNvSpPr txBox="1"/>
          <p:nvPr/>
        </p:nvSpPr>
        <p:spPr>
          <a:xfrm>
            <a:off x="7415599" y="4554908"/>
            <a:ext cx="462081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dirty="0"/>
              <a:t>https://www.sciencedirect.com/science/article/pii/S2352340918304384</a:t>
            </a:r>
          </a:p>
        </p:txBody>
      </p:sp>
    </p:spTree>
    <p:extLst>
      <p:ext uri="{BB962C8B-B14F-4D97-AF65-F5344CB8AC3E}">
        <p14:creationId xmlns:p14="http://schemas.microsoft.com/office/powerpoint/2010/main" val="169476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Extração, Transformação e Carregamento (ETL) de Dados Ambientais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85914B-5DF2-4743-A1E7-71596374C1BF}"/>
              </a:ext>
            </a:extLst>
          </p:cNvPr>
          <p:cNvSpPr txBox="1"/>
          <p:nvPr/>
        </p:nvSpPr>
        <p:spPr>
          <a:xfrm>
            <a:off x="1404462" y="2304961"/>
            <a:ext cx="850011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2400" dirty="0"/>
              <a:t>I</a:t>
            </a:r>
            <a:r>
              <a:rPr lang="pt-BR" sz="2400" dirty="0" err="1"/>
              <a:t>nterface</a:t>
            </a:r>
            <a:r>
              <a:rPr lang="pt-BR" sz="2400" dirty="0"/>
              <a:t> do Power BI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pt-BR" sz="2400" dirty="0"/>
              <a:t>Modelo de dados e relações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pt-BR" sz="2400" dirty="0"/>
              <a:t>DAX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pt-BR" sz="2400" dirty="0" err="1"/>
              <a:t>Visuals</a:t>
            </a:r>
            <a:endParaRPr lang="pt-BR" sz="2400" dirty="0"/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pt-BR" sz="2400" dirty="0"/>
              <a:t>Criação de visualização a partir dos dados preparados na etapa anterior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0869C0E-7092-40E3-AA43-D3458872CE61}"/>
              </a:ext>
            </a:extLst>
          </p:cNvPr>
          <p:cNvSpPr/>
          <p:nvPr/>
        </p:nvSpPr>
        <p:spPr>
          <a:xfrm>
            <a:off x="4519454" y="5572926"/>
            <a:ext cx="2057400" cy="46672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Exercício 3</a:t>
            </a:r>
          </a:p>
        </p:txBody>
      </p:sp>
    </p:spTree>
    <p:extLst>
      <p:ext uri="{BB962C8B-B14F-4D97-AF65-F5344CB8AC3E}">
        <p14:creationId xmlns:p14="http://schemas.microsoft.com/office/powerpoint/2010/main" val="319375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3506AAF-AAC5-4440-870F-F0D5B2076A9A}"/>
              </a:ext>
            </a:extLst>
          </p:cNvPr>
          <p:cNvGrpSpPr/>
          <p:nvPr/>
        </p:nvGrpSpPr>
        <p:grpSpPr>
          <a:xfrm>
            <a:off x="7932997" y="2342327"/>
            <a:ext cx="4001613" cy="3289212"/>
            <a:chOff x="7932997" y="2342327"/>
            <a:chExt cx="4001613" cy="3289212"/>
          </a:xfrm>
        </p:grpSpPr>
        <p:grpSp>
          <p:nvGrpSpPr>
            <p:cNvPr id="24" name="Percent Chart" descr="Pie chart">
              <a:extLst>
                <a:ext uri="{FF2B5EF4-FFF2-40B4-BE49-F238E27FC236}">
                  <a16:creationId xmlns:a16="http://schemas.microsoft.com/office/drawing/2014/main" id="{9780A2C7-0A66-4DA4-AD1C-F8A77646ECFB}"/>
                </a:ext>
              </a:extLst>
            </p:cNvPr>
            <p:cNvGrpSpPr/>
            <p:nvPr/>
          </p:nvGrpSpPr>
          <p:grpSpPr>
            <a:xfrm>
              <a:off x="10796478" y="3986933"/>
              <a:ext cx="1138132" cy="1138169"/>
              <a:chOff x="4547093" y="1223945"/>
              <a:chExt cx="1645920" cy="1645973"/>
            </a:xfrm>
          </p:grpSpPr>
          <p:sp>
            <p:nvSpPr>
              <p:cNvPr id="25" name="Outer Oval">
                <a:extLst>
                  <a:ext uri="{FF2B5EF4-FFF2-40B4-BE49-F238E27FC236}">
                    <a16:creationId xmlns:a16="http://schemas.microsoft.com/office/drawing/2014/main" id="{8710F625-CF8B-477E-A77C-3916E40CD1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646290" y="1323168"/>
                <a:ext cx="1447527" cy="1447527"/>
              </a:xfrm>
              <a:prstGeom prst="ellipse">
                <a:avLst/>
              </a:prstGeom>
              <a:solidFill>
                <a:schemeClr val="accent5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76B141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graphicFrame>
            <p:nvGraphicFramePr>
              <p:cNvPr id="26" name="Excel Chart">
                <a:extLst>
                  <a:ext uri="{FF2B5EF4-FFF2-40B4-BE49-F238E27FC236}">
                    <a16:creationId xmlns:a16="http://schemas.microsoft.com/office/drawing/2014/main" id="{6CD169BA-DBC3-4CA5-AA7E-68346B98D54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547093" y="1223945"/>
              <a:ext cx="1645920" cy="1645973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27" name="dots">
                <a:extLst>
                  <a:ext uri="{FF2B5EF4-FFF2-40B4-BE49-F238E27FC236}">
                    <a16:creationId xmlns:a16="http://schemas.microsoft.com/office/drawing/2014/main" id="{78007A57-6BCC-49F5-B8C6-2EF653E2C55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783558" y="1460436"/>
                <a:ext cx="1172990" cy="1172990"/>
              </a:xfrm>
              <a:prstGeom prst="ellipse">
                <a:avLst/>
              </a:prstGeom>
              <a:noFill/>
              <a:ln w="28575" cap="rnd" cmpd="sng" algn="ctr">
                <a:solidFill>
                  <a:schemeClr val="tx1">
                    <a:alpha val="68000"/>
                  </a:schemeClr>
                </a:solidFill>
                <a:prstDash val="sysDot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aphicFrame>
          <p:nvGraphicFramePr>
            <p:cNvPr id="29" name="Chart 28" descr="Line chart">
              <a:extLst>
                <a:ext uri="{FF2B5EF4-FFF2-40B4-BE49-F238E27FC236}">
                  <a16:creationId xmlns:a16="http://schemas.microsoft.com/office/drawing/2014/main" id="{63804109-C9E0-4E1E-8F26-B4B0157422E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135451"/>
                </p:ext>
              </p:extLst>
            </p:nvPr>
          </p:nvGraphicFramePr>
          <p:xfrm>
            <a:off x="8026685" y="2342327"/>
            <a:ext cx="3338859" cy="328921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8" name="Freeform 127" descr="Computer monitor outline">
              <a:extLst>
                <a:ext uri="{FF2B5EF4-FFF2-40B4-BE49-F238E27FC236}">
                  <a16:creationId xmlns:a16="http://schemas.microsoft.com/office/drawing/2014/main" id="{D9D370F5-DAB2-4387-B86E-127EE7668D3B}"/>
                </a:ext>
              </a:extLst>
            </p:cNvPr>
            <p:cNvSpPr>
              <a:spLocks noChangeAspect="1"/>
            </p:cNvSpPr>
            <p:nvPr/>
          </p:nvSpPr>
          <p:spPr bwMode="black">
            <a:xfrm>
              <a:off x="7932997" y="3800770"/>
              <a:ext cx="2326273" cy="1830769"/>
            </a:xfrm>
            <a:custGeom>
              <a:avLst/>
              <a:gdLst>
                <a:gd name="connsiteX0" fmla="*/ 427036 w 1971675"/>
                <a:gd name="connsiteY0" fmla="*/ 1374775 h 1409700"/>
                <a:gd name="connsiteX1" fmla="*/ 1544636 w 1971675"/>
                <a:gd name="connsiteY1" fmla="*/ 1374775 h 1409700"/>
                <a:gd name="connsiteX2" fmla="*/ 1544636 w 1971675"/>
                <a:gd name="connsiteY2" fmla="*/ 1409700 h 1409700"/>
                <a:gd name="connsiteX3" fmla="*/ 427036 w 1971675"/>
                <a:gd name="connsiteY3" fmla="*/ 1409700 h 1409700"/>
                <a:gd name="connsiteX4" fmla="*/ 104775 w 1971675"/>
                <a:gd name="connsiteY4" fmla="*/ 104775 h 1409700"/>
                <a:gd name="connsiteX5" fmla="*/ 104775 w 1971675"/>
                <a:gd name="connsiteY5" fmla="*/ 1028700 h 1409700"/>
                <a:gd name="connsiteX6" fmla="*/ 761999 w 1971675"/>
                <a:gd name="connsiteY6" fmla="*/ 1028700 h 1409700"/>
                <a:gd name="connsiteX7" fmla="*/ 1198562 w 1971675"/>
                <a:gd name="connsiteY7" fmla="*/ 1028700 h 1409700"/>
                <a:gd name="connsiteX8" fmla="*/ 1879600 w 1971675"/>
                <a:gd name="connsiteY8" fmla="*/ 1028700 h 1409700"/>
                <a:gd name="connsiteX9" fmla="*/ 1879600 w 1971675"/>
                <a:gd name="connsiteY9" fmla="*/ 104775 h 1409700"/>
                <a:gd name="connsiteX10" fmla="*/ 985837 w 1971675"/>
                <a:gd name="connsiteY10" fmla="*/ 23812 h 1409700"/>
                <a:gd name="connsiteX11" fmla="*/ 957262 w 1971675"/>
                <a:gd name="connsiteY11" fmla="*/ 46831 h 1409700"/>
                <a:gd name="connsiteX12" fmla="*/ 985837 w 1971675"/>
                <a:gd name="connsiteY12" fmla="*/ 69850 h 1409700"/>
                <a:gd name="connsiteX13" fmla="*/ 1014412 w 1971675"/>
                <a:gd name="connsiteY13" fmla="*/ 46831 h 1409700"/>
                <a:gd name="connsiteX14" fmla="*/ 985837 w 1971675"/>
                <a:gd name="connsiteY14" fmla="*/ 23812 h 1409700"/>
                <a:gd name="connsiteX15" fmla="*/ 103772 w 1971675"/>
                <a:gd name="connsiteY15" fmla="*/ 0 h 1409700"/>
                <a:gd name="connsiteX16" fmla="*/ 1856372 w 1971675"/>
                <a:gd name="connsiteY16" fmla="*/ 0 h 1409700"/>
                <a:gd name="connsiteX17" fmla="*/ 1971675 w 1971675"/>
                <a:gd name="connsiteY17" fmla="*/ 103909 h 1409700"/>
                <a:gd name="connsiteX18" fmla="*/ 1971675 w 1971675"/>
                <a:gd name="connsiteY18" fmla="*/ 1027546 h 1409700"/>
                <a:gd name="connsiteX19" fmla="*/ 1856372 w 1971675"/>
                <a:gd name="connsiteY19" fmla="*/ 1143000 h 1409700"/>
                <a:gd name="connsiteX20" fmla="*/ 1277877 w 1971675"/>
                <a:gd name="connsiteY20" fmla="*/ 1143000 h 1409700"/>
                <a:gd name="connsiteX21" fmla="*/ 1198562 w 1971675"/>
                <a:gd name="connsiteY21" fmla="*/ 1143000 h 1409700"/>
                <a:gd name="connsiteX22" fmla="*/ 1198562 w 1971675"/>
                <a:gd name="connsiteY22" fmla="*/ 1212850 h 1409700"/>
                <a:gd name="connsiteX23" fmla="*/ 1198562 w 1971675"/>
                <a:gd name="connsiteY23" fmla="*/ 1258887 h 1409700"/>
                <a:gd name="connsiteX24" fmla="*/ 1452561 w 1971675"/>
                <a:gd name="connsiteY24" fmla="*/ 1258887 h 1409700"/>
                <a:gd name="connsiteX25" fmla="*/ 1544636 w 1971675"/>
                <a:gd name="connsiteY25" fmla="*/ 1374774 h 1409700"/>
                <a:gd name="connsiteX26" fmla="*/ 427036 w 1971675"/>
                <a:gd name="connsiteY26" fmla="*/ 1374774 h 1409700"/>
                <a:gd name="connsiteX27" fmla="*/ 519111 w 1971675"/>
                <a:gd name="connsiteY27" fmla="*/ 1258887 h 1409700"/>
                <a:gd name="connsiteX28" fmla="*/ 761999 w 1971675"/>
                <a:gd name="connsiteY28" fmla="*/ 1258887 h 1409700"/>
                <a:gd name="connsiteX29" fmla="*/ 761999 w 1971675"/>
                <a:gd name="connsiteY29" fmla="*/ 1212850 h 1409700"/>
                <a:gd name="connsiteX30" fmla="*/ 761999 w 1971675"/>
                <a:gd name="connsiteY30" fmla="*/ 1143000 h 1409700"/>
                <a:gd name="connsiteX31" fmla="*/ 673281 w 1971675"/>
                <a:gd name="connsiteY31" fmla="*/ 1143000 h 1409700"/>
                <a:gd name="connsiteX32" fmla="*/ 103772 w 1971675"/>
                <a:gd name="connsiteY32" fmla="*/ 1143000 h 1409700"/>
                <a:gd name="connsiteX33" fmla="*/ 0 w 1971675"/>
                <a:gd name="connsiteY33" fmla="*/ 1027546 h 1409700"/>
                <a:gd name="connsiteX34" fmla="*/ 0 w 1971675"/>
                <a:gd name="connsiteY34" fmla="*/ 103909 h 1409700"/>
                <a:gd name="connsiteX35" fmla="*/ 103772 w 1971675"/>
                <a:gd name="connsiteY35" fmla="*/ 0 h 140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971675" h="1409700">
                  <a:moveTo>
                    <a:pt x="427036" y="1374775"/>
                  </a:moveTo>
                  <a:lnTo>
                    <a:pt x="1544636" y="1374775"/>
                  </a:lnTo>
                  <a:lnTo>
                    <a:pt x="1544636" y="1409700"/>
                  </a:lnTo>
                  <a:lnTo>
                    <a:pt x="427036" y="1409700"/>
                  </a:lnTo>
                  <a:close/>
                  <a:moveTo>
                    <a:pt x="104775" y="104775"/>
                  </a:moveTo>
                  <a:lnTo>
                    <a:pt x="104775" y="1028700"/>
                  </a:lnTo>
                  <a:lnTo>
                    <a:pt x="761999" y="1028700"/>
                  </a:lnTo>
                  <a:lnTo>
                    <a:pt x="1198562" y="1028700"/>
                  </a:lnTo>
                  <a:lnTo>
                    <a:pt x="1879600" y="1028700"/>
                  </a:lnTo>
                  <a:lnTo>
                    <a:pt x="1879600" y="104775"/>
                  </a:lnTo>
                  <a:close/>
                  <a:moveTo>
                    <a:pt x="985837" y="23812"/>
                  </a:moveTo>
                  <a:cubicBezTo>
                    <a:pt x="970055" y="23812"/>
                    <a:pt x="957262" y="34118"/>
                    <a:pt x="957262" y="46831"/>
                  </a:cubicBezTo>
                  <a:cubicBezTo>
                    <a:pt x="957262" y="59544"/>
                    <a:pt x="970055" y="69850"/>
                    <a:pt x="985837" y="69850"/>
                  </a:cubicBezTo>
                  <a:cubicBezTo>
                    <a:pt x="1001619" y="69850"/>
                    <a:pt x="1014412" y="59544"/>
                    <a:pt x="1014412" y="46831"/>
                  </a:cubicBezTo>
                  <a:cubicBezTo>
                    <a:pt x="1014412" y="34118"/>
                    <a:pt x="1001619" y="23812"/>
                    <a:pt x="985837" y="23812"/>
                  </a:cubicBezTo>
                  <a:close/>
                  <a:moveTo>
                    <a:pt x="103772" y="0"/>
                  </a:moveTo>
                  <a:cubicBezTo>
                    <a:pt x="1856372" y="0"/>
                    <a:pt x="1856372" y="0"/>
                    <a:pt x="1856372" y="0"/>
                  </a:cubicBezTo>
                  <a:cubicBezTo>
                    <a:pt x="1925554" y="0"/>
                    <a:pt x="1971675" y="46182"/>
                    <a:pt x="1971675" y="103909"/>
                  </a:cubicBezTo>
                  <a:lnTo>
                    <a:pt x="1971675" y="1027546"/>
                  </a:lnTo>
                  <a:cubicBezTo>
                    <a:pt x="1971675" y="1085273"/>
                    <a:pt x="1925554" y="1143000"/>
                    <a:pt x="1856372" y="1143000"/>
                  </a:cubicBezTo>
                  <a:cubicBezTo>
                    <a:pt x="1637297" y="1143000"/>
                    <a:pt x="1445606" y="1143000"/>
                    <a:pt x="1277877" y="1143000"/>
                  </a:cubicBezTo>
                  <a:lnTo>
                    <a:pt x="1198562" y="1143000"/>
                  </a:lnTo>
                  <a:lnTo>
                    <a:pt x="1198562" y="1212850"/>
                  </a:lnTo>
                  <a:lnTo>
                    <a:pt x="1198562" y="1258887"/>
                  </a:lnTo>
                  <a:lnTo>
                    <a:pt x="1452561" y="1258887"/>
                  </a:lnTo>
                  <a:lnTo>
                    <a:pt x="1544636" y="1374774"/>
                  </a:lnTo>
                  <a:lnTo>
                    <a:pt x="427036" y="1374774"/>
                  </a:lnTo>
                  <a:lnTo>
                    <a:pt x="519111" y="1258887"/>
                  </a:lnTo>
                  <a:lnTo>
                    <a:pt x="761999" y="1258887"/>
                  </a:lnTo>
                  <a:lnTo>
                    <a:pt x="761999" y="1212850"/>
                  </a:lnTo>
                  <a:lnTo>
                    <a:pt x="761999" y="1143000"/>
                  </a:lnTo>
                  <a:lnTo>
                    <a:pt x="673281" y="1143000"/>
                  </a:lnTo>
                  <a:cubicBezTo>
                    <a:pt x="103772" y="1143000"/>
                    <a:pt x="103772" y="1143000"/>
                    <a:pt x="103772" y="1143000"/>
                  </a:cubicBezTo>
                  <a:cubicBezTo>
                    <a:pt x="46121" y="1143000"/>
                    <a:pt x="0" y="1085273"/>
                    <a:pt x="0" y="1027546"/>
                  </a:cubicBezTo>
                  <a:cubicBezTo>
                    <a:pt x="0" y="103909"/>
                    <a:pt x="0" y="103909"/>
                    <a:pt x="0" y="103909"/>
                  </a:cubicBezTo>
                  <a:cubicBezTo>
                    <a:pt x="0" y="46182"/>
                    <a:pt x="46121" y="0"/>
                    <a:pt x="10377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555839C-2A1C-41AA-9565-52115C7E88F5}"/>
              </a:ext>
            </a:extLst>
          </p:cNvPr>
          <p:cNvGrpSpPr/>
          <p:nvPr/>
        </p:nvGrpSpPr>
        <p:grpSpPr>
          <a:xfrm>
            <a:off x="374785" y="1944580"/>
            <a:ext cx="2453054" cy="2453054"/>
            <a:chOff x="3900500" y="2263395"/>
            <a:chExt cx="2453054" cy="2453054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75F355D-1D94-426F-BECB-FEA48412EE6B}"/>
                </a:ext>
              </a:extLst>
            </p:cNvPr>
            <p:cNvSpPr/>
            <p:nvPr/>
          </p:nvSpPr>
          <p:spPr>
            <a:xfrm>
              <a:off x="3900500" y="2263395"/>
              <a:ext cx="2453054" cy="2453054"/>
            </a:xfrm>
            <a:prstGeom prst="ellipse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9AF927D8-CF0F-40A3-80FA-B6C9DA7D7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4572"/>
            <a:stretch>
              <a:fillRect/>
            </a:stretch>
          </p:blipFill>
          <p:spPr>
            <a:xfrm>
              <a:off x="4305248" y="2270898"/>
              <a:ext cx="1819398" cy="2314954"/>
            </a:xfrm>
            <a:custGeom>
              <a:avLst/>
              <a:gdLst>
                <a:gd name="connsiteX0" fmla="*/ 824637 w 1819398"/>
                <a:gd name="connsiteY0" fmla="*/ 0 h 2314954"/>
                <a:gd name="connsiteX1" fmla="*/ 1771085 w 1819398"/>
                <a:gd name="connsiteY1" fmla="*/ 446342 h 2314954"/>
                <a:gd name="connsiteX2" fmla="*/ 1819398 w 1819398"/>
                <a:gd name="connsiteY2" fmla="*/ 510950 h 2314954"/>
                <a:gd name="connsiteX3" fmla="*/ 1819398 w 1819398"/>
                <a:gd name="connsiteY3" fmla="*/ 1942104 h 2314954"/>
                <a:gd name="connsiteX4" fmla="*/ 1771085 w 1819398"/>
                <a:gd name="connsiteY4" fmla="*/ 2006712 h 2314954"/>
                <a:gd name="connsiteX5" fmla="*/ 1409273 w 1819398"/>
                <a:gd name="connsiteY5" fmla="*/ 2305019 h 2314954"/>
                <a:gd name="connsiteX6" fmla="*/ 1388648 w 1819398"/>
                <a:gd name="connsiteY6" fmla="*/ 2314954 h 2314954"/>
                <a:gd name="connsiteX7" fmla="*/ 260626 w 1819398"/>
                <a:gd name="connsiteY7" fmla="*/ 2314954 h 2314954"/>
                <a:gd name="connsiteX8" fmla="*/ 240002 w 1819398"/>
                <a:gd name="connsiteY8" fmla="*/ 2305019 h 2314954"/>
                <a:gd name="connsiteX9" fmla="*/ 44452 w 1819398"/>
                <a:gd name="connsiteY9" fmla="*/ 2172975 h 2314954"/>
                <a:gd name="connsiteX10" fmla="*/ 0 w 1819398"/>
                <a:gd name="connsiteY10" fmla="*/ 2132574 h 2314954"/>
                <a:gd name="connsiteX11" fmla="*/ 0 w 1819398"/>
                <a:gd name="connsiteY11" fmla="*/ 320480 h 2314954"/>
                <a:gd name="connsiteX12" fmla="*/ 44452 w 1819398"/>
                <a:gd name="connsiteY12" fmla="*/ 280079 h 2314954"/>
                <a:gd name="connsiteX13" fmla="*/ 824637 w 1819398"/>
                <a:gd name="connsiteY13" fmla="*/ 0 h 231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9398" h="2314954">
                  <a:moveTo>
                    <a:pt x="824637" y="0"/>
                  </a:moveTo>
                  <a:cubicBezTo>
                    <a:pt x="1205670" y="0"/>
                    <a:pt x="1546122" y="173750"/>
                    <a:pt x="1771085" y="446342"/>
                  </a:cubicBezTo>
                  <a:lnTo>
                    <a:pt x="1819398" y="510950"/>
                  </a:lnTo>
                  <a:lnTo>
                    <a:pt x="1819398" y="1942104"/>
                  </a:lnTo>
                  <a:lnTo>
                    <a:pt x="1771085" y="2006712"/>
                  </a:lnTo>
                  <a:cubicBezTo>
                    <a:pt x="1671101" y="2127864"/>
                    <a:pt x="1548305" y="2229492"/>
                    <a:pt x="1409273" y="2305019"/>
                  </a:cubicBezTo>
                  <a:lnTo>
                    <a:pt x="1388648" y="2314954"/>
                  </a:lnTo>
                  <a:lnTo>
                    <a:pt x="260626" y="2314954"/>
                  </a:lnTo>
                  <a:lnTo>
                    <a:pt x="240002" y="2305019"/>
                  </a:lnTo>
                  <a:cubicBezTo>
                    <a:pt x="170485" y="2267256"/>
                    <a:pt x="105028" y="2222967"/>
                    <a:pt x="44452" y="2172975"/>
                  </a:cubicBezTo>
                  <a:lnTo>
                    <a:pt x="0" y="2132574"/>
                  </a:lnTo>
                  <a:lnTo>
                    <a:pt x="0" y="320480"/>
                  </a:lnTo>
                  <a:lnTo>
                    <a:pt x="44452" y="280079"/>
                  </a:lnTo>
                  <a:cubicBezTo>
                    <a:pt x="256468" y="105108"/>
                    <a:pt x="528278" y="0"/>
                    <a:pt x="824637" y="0"/>
                  </a:cubicBezTo>
                  <a:close/>
                </a:path>
              </a:pathLst>
            </a:cu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3202624" y="1601447"/>
            <a:ext cx="797647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Geólogo</a:t>
            </a:r>
            <a:r>
              <a:rPr lang="en-US" dirty="0"/>
              <a:t> (</a:t>
            </a:r>
            <a:r>
              <a:rPr lang="en-US" dirty="0" err="1"/>
              <a:t>UnB</a:t>
            </a:r>
            <a:r>
              <a:rPr lang="en-US" dirty="0"/>
              <a:t>) – 2013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Mestre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Geoquímica</a:t>
            </a:r>
            <a:r>
              <a:rPr lang="en-US" dirty="0"/>
              <a:t> (</a:t>
            </a:r>
            <a:r>
              <a:rPr lang="en-US" dirty="0" err="1"/>
              <a:t>UnB</a:t>
            </a:r>
            <a:r>
              <a:rPr lang="en-US" dirty="0"/>
              <a:t>) – 2015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pt-BR" dirty="0" err="1"/>
              <a:t>Chronus</a:t>
            </a:r>
            <a:r>
              <a:rPr lang="pt-BR" dirty="0"/>
              <a:t> : um novo suplemento para a redução de dados U-</a:t>
            </a:r>
            <a:r>
              <a:rPr lang="pt-BR" dirty="0" err="1"/>
              <a:t>Pb</a:t>
            </a:r>
            <a:r>
              <a:rPr lang="pt-BR" dirty="0"/>
              <a:t> obtidos por LA-MC-ICPMS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Professor de Nível Superior (CEFET-MG) – 2016 a 2017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Geólogo de Longo Prazo (LTW) – 2018 a 2019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pt-BR" dirty="0"/>
              <a:t>Análise e descrição de testemunhos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pt-BR" dirty="0"/>
              <a:t>Desenvolvimento de ferramenta de validação de dados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dirty="0"/>
              <a:t>Analista Digital (Arcadis) – 2019 a 2020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dirty="0"/>
              <a:t>Analista Digital (</a:t>
            </a:r>
            <a:r>
              <a:rPr lang="pt-BR" dirty="0" err="1"/>
              <a:t>Cetrel</a:t>
            </a:r>
            <a:r>
              <a:rPr lang="pt-BR" dirty="0"/>
              <a:t>) – 2020 até o presente momento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337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0 L 0.09193 0.2821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6" y="1409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Programa do Curso (Parte 1)</a:t>
            </a:r>
          </a:p>
          <a:p>
            <a:endParaRPr lang="pt-BR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Conceitos básicos de banco de dados para meio ambiente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Limpeza e organização de dados (</a:t>
            </a:r>
            <a:r>
              <a:rPr lang="pt-BR" dirty="0" err="1"/>
              <a:t>Tidy</a:t>
            </a:r>
            <a:r>
              <a:rPr lang="pt-BR" dirty="0"/>
              <a:t> Data)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Tipos de dados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Como construir um banco de dados ambientais?</a:t>
            </a:r>
          </a:p>
          <a:p>
            <a:pPr lvl="1"/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Business </a:t>
            </a:r>
            <a:r>
              <a:rPr lang="pt-BR" dirty="0" err="1"/>
              <a:t>Intelligence</a:t>
            </a:r>
            <a:r>
              <a:rPr lang="pt-BR" dirty="0"/>
              <a:t>, Dashboards e Power Bi para gestão de áreas contaminadas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Definição de Business </a:t>
            </a:r>
            <a:r>
              <a:rPr lang="pt-BR" dirty="0" err="1"/>
              <a:t>Intelligence</a:t>
            </a:r>
            <a:r>
              <a:rPr lang="pt-BR" dirty="0"/>
              <a:t> e a expansão da sua aplicabilidade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O poderoso </a:t>
            </a:r>
            <a:r>
              <a:rPr lang="pt-BR" dirty="0" err="1"/>
              <a:t>PowerBI</a:t>
            </a:r>
            <a:endParaRPr lang="pt-BR" dirty="0"/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pt-BR" dirty="0"/>
              <a:t>Obtenção, licenciamento, formas de compartilhamento de dados</a:t>
            </a:r>
          </a:p>
        </p:txBody>
      </p:sp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9F705ABE-A2D7-4FD3-8DC6-ADC7E9C49C12}"/>
              </a:ext>
            </a:extLst>
          </p:cNvPr>
          <p:cNvSpPr txBox="1"/>
          <p:nvPr/>
        </p:nvSpPr>
        <p:spPr>
          <a:xfrm>
            <a:off x="9107786" y="5911913"/>
            <a:ext cx="2188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Materiais do curso</a:t>
            </a:r>
          </a:p>
        </p:txBody>
      </p:sp>
    </p:spTree>
    <p:extLst>
      <p:ext uri="{BB962C8B-B14F-4D97-AF65-F5344CB8AC3E}">
        <p14:creationId xmlns:p14="http://schemas.microsoft.com/office/powerpoint/2010/main" val="180486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Programa do Curso (Parte 2)</a:t>
            </a:r>
          </a:p>
          <a:p>
            <a:endParaRPr lang="pt-BR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Extração, Transformação e Carregamento (ETL) de Dados Ambientais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ETL (</a:t>
            </a:r>
            <a:r>
              <a:rPr lang="en-US" i="1" dirty="0"/>
              <a:t>Extraction, transform and load</a:t>
            </a:r>
            <a:r>
              <a:rPr lang="pt-BR" dirty="0"/>
              <a:t>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Interface do editor do Power Query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Início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Transformar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Adicionar Coluna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Visualizar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Transformação de dados de composição química de água e boas práticas ao transformar os dados</a:t>
            </a:r>
          </a:p>
          <a:p>
            <a:pPr lvl="1"/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Visualização de dados com o Power BI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Interface do Power BI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Modelo de dados e relações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DAX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 err="1"/>
              <a:t>Visuals</a:t>
            </a:r>
            <a:endParaRPr lang="pt-BR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pt-BR" dirty="0"/>
              <a:t>Criação de visualização a partir dos dados preparados na etapa anterior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505A5C90-0E49-405B-B627-8CBF428B0EAB}"/>
              </a:ext>
            </a:extLst>
          </p:cNvPr>
          <p:cNvSpPr/>
          <p:nvPr/>
        </p:nvSpPr>
        <p:spPr>
          <a:xfrm>
            <a:off x="8658074" y="716437"/>
            <a:ext cx="735291" cy="55705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BD3943-9B72-45D7-8148-F44FCA510E26}"/>
              </a:ext>
            </a:extLst>
          </p:cNvPr>
          <p:cNvSpPr txBox="1"/>
          <p:nvPr/>
        </p:nvSpPr>
        <p:spPr>
          <a:xfrm>
            <a:off x="9230969" y="3042755"/>
            <a:ext cx="20605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Construção</a:t>
            </a:r>
            <a:r>
              <a:rPr lang="en-US" sz="1400" b="1" dirty="0"/>
              <a:t> de um dashboard de 0 a 100%</a:t>
            </a:r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33557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Conceitos básicos de banco de dados para meio ambiente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464FF6-985C-44ED-B160-9ACF1A398A00}"/>
              </a:ext>
            </a:extLst>
          </p:cNvPr>
          <p:cNvSpPr/>
          <p:nvPr/>
        </p:nvSpPr>
        <p:spPr>
          <a:xfrm>
            <a:off x="2291860" y="1961381"/>
            <a:ext cx="7608279" cy="4229100"/>
          </a:xfrm>
          <a:prstGeom prst="roundRect">
            <a:avLst>
              <a:gd name="adj" fmla="val 5258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FCB750-CEE3-417F-AE71-E8B160DA7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913" y="2224121"/>
            <a:ext cx="7092175" cy="3694335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2563E94-371E-42B4-9CBD-83053D6B4034}"/>
              </a:ext>
            </a:extLst>
          </p:cNvPr>
          <p:cNvCxnSpPr/>
          <p:nvPr/>
        </p:nvCxnSpPr>
        <p:spPr>
          <a:xfrm>
            <a:off x="5315484" y="4872456"/>
            <a:ext cx="780516" cy="0"/>
          </a:xfrm>
          <a:prstGeom prst="line">
            <a:avLst/>
          </a:prstGeom>
          <a:ln w="38100">
            <a:solidFill>
              <a:srgbClr val="0074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842E291-9EE9-42A0-94A5-5E5C91C4B8B6}"/>
              </a:ext>
            </a:extLst>
          </p:cNvPr>
          <p:cNvSpPr txBox="1"/>
          <p:nvPr/>
        </p:nvSpPr>
        <p:spPr>
          <a:xfrm>
            <a:off x="5857875" y="962468"/>
            <a:ext cx="497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Limpeza e organização de dados (</a:t>
            </a:r>
            <a:r>
              <a:rPr lang="pt-BR" b="1" dirty="0" err="1"/>
              <a:t>Tidy</a:t>
            </a:r>
            <a:r>
              <a:rPr lang="pt-BR" b="1" dirty="0"/>
              <a:t> Data)</a:t>
            </a:r>
          </a:p>
        </p:txBody>
      </p:sp>
    </p:spTree>
    <p:extLst>
      <p:ext uri="{BB962C8B-B14F-4D97-AF65-F5344CB8AC3E}">
        <p14:creationId xmlns:p14="http://schemas.microsoft.com/office/powerpoint/2010/main" val="50176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8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Conceitos básicos de banco de dados para meio ambiente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EBC905F-B7F3-4FD6-92EB-632A4D046BD2}"/>
              </a:ext>
            </a:extLst>
          </p:cNvPr>
          <p:cNvSpPr/>
          <p:nvPr/>
        </p:nvSpPr>
        <p:spPr>
          <a:xfrm>
            <a:off x="3206259" y="1925516"/>
            <a:ext cx="5779480" cy="3315972"/>
          </a:xfrm>
          <a:prstGeom prst="roundRect">
            <a:avLst>
              <a:gd name="adj" fmla="val 5258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07D83F-B0FB-43F4-A367-B0BFB9DE4B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124"/>
          <a:stretch/>
        </p:blipFill>
        <p:spPr>
          <a:xfrm>
            <a:off x="3272574" y="2076261"/>
            <a:ext cx="5646851" cy="18953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94E8E3-2E88-4EDC-851F-AC60DF2228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875"/>
          <a:stretch/>
        </p:blipFill>
        <p:spPr>
          <a:xfrm>
            <a:off x="3272574" y="3971636"/>
            <a:ext cx="5646851" cy="1119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2A656C-FD88-42E1-BBEC-C844A9C00328}"/>
              </a:ext>
            </a:extLst>
          </p:cNvPr>
          <p:cNvSpPr txBox="1"/>
          <p:nvPr/>
        </p:nvSpPr>
        <p:spPr>
          <a:xfrm>
            <a:off x="1023041" y="5712093"/>
            <a:ext cx="50289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Tabelas</a:t>
            </a:r>
            <a:r>
              <a:rPr lang="en-US" dirty="0"/>
              <a:t> = </a:t>
            </a:r>
            <a:r>
              <a:rPr lang="en-US" dirty="0" err="1"/>
              <a:t>Colunas</a:t>
            </a:r>
            <a:r>
              <a:rPr lang="en-US" dirty="0"/>
              <a:t> + </a:t>
            </a:r>
            <a:r>
              <a:rPr lang="en-US" dirty="0" err="1"/>
              <a:t>Linhas</a:t>
            </a:r>
            <a:endParaRPr lang="en-US" dirty="0"/>
          </a:p>
          <a:p>
            <a:endParaRPr lang="en-US" dirty="0"/>
          </a:p>
          <a:p>
            <a:r>
              <a:rPr lang="en-US" dirty="0"/>
              <a:t>Tipo de dado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comum</a:t>
            </a:r>
            <a:r>
              <a:rPr lang="en-US" dirty="0"/>
              <a:t> com o qual </a:t>
            </a:r>
            <a:r>
              <a:rPr lang="en-US" dirty="0" err="1"/>
              <a:t>lidamos</a:t>
            </a:r>
            <a:r>
              <a:rPr lang="en-US" dirty="0"/>
              <a:t>!</a:t>
            </a:r>
            <a:endParaRPr lang="pt-B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2F41B3-4DBF-4F96-A404-CD1075184D6A}"/>
              </a:ext>
            </a:extLst>
          </p:cNvPr>
          <p:cNvSpPr txBox="1"/>
          <p:nvPr/>
        </p:nvSpPr>
        <p:spPr>
          <a:xfrm>
            <a:off x="7034543" y="962468"/>
            <a:ext cx="3793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Limpeza e organização de dados (</a:t>
            </a:r>
            <a:r>
              <a:rPr lang="pt-BR" sz="1400" dirty="0" err="1"/>
              <a:t>Tidy</a:t>
            </a:r>
            <a:r>
              <a:rPr lang="pt-BR" sz="1400" dirty="0"/>
              <a:t> Data)</a:t>
            </a:r>
          </a:p>
        </p:txBody>
      </p:sp>
    </p:spTree>
    <p:extLst>
      <p:ext uri="{BB962C8B-B14F-4D97-AF65-F5344CB8AC3E}">
        <p14:creationId xmlns:p14="http://schemas.microsoft.com/office/powerpoint/2010/main" val="23054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 animBg="1"/>
      <p:bldP spid="5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Conceitos básicos de banco de dados para meio ambiente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4654986-7F56-4EEE-8841-89E33B23E12D}"/>
              </a:ext>
            </a:extLst>
          </p:cNvPr>
          <p:cNvGrpSpPr/>
          <p:nvPr/>
        </p:nvGrpSpPr>
        <p:grpSpPr>
          <a:xfrm>
            <a:off x="3460469" y="1332425"/>
            <a:ext cx="7148147" cy="5240215"/>
            <a:chOff x="1716178" y="1224391"/>
            <a:chExt cx="7148147" cy="524021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4C7BF059-7AA3-4DBC-9B6B-0CE337465D26}"/>
                </a:ext>
              </a:extLst>
            </p:cNvPr>
            <p:cNvSpPr/>
            <p:nvPr/>
          </p:nvSpPr>
          <p:spPr>
            <a:xfrm>
              <a:off x="1716178" y="1224391"/>
              <a:ext cx="7148147" cy="5240215"/>
            </a:xfrm>
            <a:prstGeom prst="roundRect">
              <a:avLst>
                <a:gd name="adj" fmla="val 5258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8" name="Picture 4" descr="Intro to Graph Data Structures. Data structures are just ways we… | by  Amber Jones | Medium">
              <a:extLst>
                <a:ext uri="{FF2B5EF4-FFF2-40B4-BE49-F238E27FC236}">
                  <a16:creationId xmlns:a16="http://schemas.microsoft.com/office/drawing/2014/main" id="{EE314305-C588-4DDB-8FF3-F48D024614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124" y="1374448"/>
              <a:ext cx="6630254" cy="4940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B3E90CA-875C-48AE-BBDB-5C0CB14A09D1}"/>
              </a:ext>
            </a:extLst>
          </p:cNvPr>
          <p:cNvSpPr txBox="1"/>
          <p:nvPr/>
        </p:nvSpPr>
        <p:spPr>
          <a:xfrm>
            <a:off x="353948" y="4707158"/>
            <a:ext cx="284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Grafo</a:t>
            </a:r>
            <a:r>
              <a:rPr lang="en-US" dirty="0"/>
              <a:t> = </a:t>
            </a:r>
            <a:r>
              <a:rPr lang="en-US" dirty="0" err="1"/>
              <a:t>Vértices</a:t>
            </a:r>
            <a:r>
              <a:rPr lang="en-US" dirty="0"/>
              <a:t> + </a:t>
            </a:r>
            <a:r>
              <a:rPr lang="en-US" dirty="0" err="1"/>
              <a:t>Arestas</a:t>
            </a:r>
            <a:endParaRPr lang="pt-B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F0E233-DCA4-48CA-911A-F2B4E68DBBEB}"/>
              </a:ext>
            </a:extLst>
          </p:cNvPr>
          <p:cNvSpPr txBox="1"/>
          <p:nvPr/>
        </p:nvSpPr>
        <p:spPr>
          <a:xfrm>
            <a:off x="7034543" y="962468"/>
            <a:ext cx="3793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Limpeza e organização de dados (</a:t>
            </a:r>
            <a:r>
              <a:rPr lang="pt-BR" sz="1400" dirty="0" err="1"/>
              <a:t>Tidy</a:t>
            </a:r>
            <a:r>
              <a:rPr lang="pt-BR" sz="1400" dirty="0"/>
              <a:t> Data)</a:t>
            </a:r>
          </a:p>
        </p:txBody>
      </p:sp>
    </p:spTree>
    <p:extLst>
      <p:ext uri="{BB962C8B-B14F-4D97-AF65-F5344CB8AC3E}">
        <p14:creationId xmlns:p14="http://schemas.microsoft.com/office/powerpoint/2010/main" val="526682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Conceitos básicos de banco de dados para meio ambiente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EBC905F-B7F3-4FD6-92EB-632A4D046BD2}"/>
              </a:ext>
            </a:extLst>
          </p:cNvPr>
          <p:cNvSpPr/>
          <p:nvPr/>
        </p:nvSpPr>
        <p:spPr>
          <a:xfrm>
            <a:off x="3206259" y="1925516"/>
            <a:ext cx="5779480" cy="3315972"/>
          </a:xfrm>
          <a:prstGeom prst="roundRect">
            <a:avLst>
              <a:gd name="adj" fmla="val 5258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07D83F-B0FB-43F4-A367-B0BFB9DE4B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124"/>
          <a:stretch/>
        </p:blipFill>
        <p:spPr>
          <a:xfrm>
            <a:off x="3272574" y="2076261"/>
            <a:ext cx="5646851" cy="18953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94E8E3-2E88-4EDC-851F-AC60DF2228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875"/>
          <a:stretch/>
        </p:blipFill>
        <p:spPr>
          <a:xfrm>
            <a:off x="3272574" y="3971636"/>
            <a:ext cx="5646851" cy="11191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9966CA-BFED-45A4-A284-C5026B596110}"/>
              </a:ext>
            </a:extLst>
          </p:cNvPr>
          <p:cNvSpPr txBox="1"/>
          <p:nvPr/>
        </p:nvSpPr>
        <p:spPr>
          <a:xfrm>
            <a:off x="1023041" y="5712093"/>
            <a:ext cx="88696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 os conceitos que a tabela apresenta?</a:t>
            </a:r>
          </a:p>
          <a:p>
            <a:r>
              <a:rPr lang="pt-BR" dirty="0"/>
              <a:t>	</a:t>
            </a:r>
          </a:p>
          <a:p>
            <a:r>
              <a:rPr lang="pt-BR" dirty="0"/>
              <a:t>	Valores (quantitativos ou qualitativos) agrupados em variáveis e observações.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CBE043-A92A-4FCA-A00D-719309A3755C}"/>
              </a:ext>
            </a:extLst>
          </p:cNvPr>
          <p:cNvSpPr txBox="1"/>
          <p:nvPr/>
        </p:nvSpPr>
        <p:spPr>
          <a:xfrm>
            <a:off x="7034543" y="962468"/>
            <a:ext cx="3793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Limpeza e organização de dados (</a:t>
            </a:r>
            <a:r>
              <a:rPr lang="pt-BR" sz="1400" dirty="0" err="1"/>
              <a:t>Tidy</a:t>
            </a:r>
            <a:r>
              <a:rPr lang="pt-BR" sz="1400" dirty="0"/>
              <a:t> Data)</a:t>
            </a:r>
          </a:p>
        </p:txBody>
      </p:sp>
    </p:spTree>
    <p:extLst>
      <p:ext uri="{BB962C8B-B14F-4D97-AF65-F5344CB8AC3E}">
        <p14:creationId xmlns:p14="http://schemas.microsoft.com/office/powerpoint/2010/main" val="153656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7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FF8F654-2E4C-4A1C-A50C-E9663A591DF6}"/>
              </a:ext>
            </a:extLst>
          </p:cNvPr>
          <p:cNvSpPr txBox="1"/>
          <p:nvPr/>
        </p:nvSpPr>
        <p:spPr>
          <a:xfrm>
            <a:off x="619680" y="285360"/>
            <a:ext cx="7976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cap="all" dirty="0"/>
              <a:t>Conceitos básicos de banco de dados para meio ambiente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4AA504B-6C8B-4549-B7A6-17F5FED87189}"/>
              </a:ext>
            </a:extLst>
          </p:cNvPr>
          <p:cNvGrpSpPr/>
          <p:nvPr/>
        </p:nvGrpSpPr>
        <p:grpSpPr>
          <a:xfrm>
            <a:off x="824290" y="4308574"/>
            <a:ext cx="3806239" cy="2191521"/>
            <a:chOff x="1179355" y="2241919"/>
            <a:chExt cx="4660130" cy="2683166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FEBC905F-B7F3-4FD6-92EB-632A4D046BD2}"/>
                </a:ext>
              </a:extLst>
            </p:cNvPr>
            <p:cNvSpPr/>
            <p:nvPr/>
          </p:nvSpPr>
          <p:spPr>
            <a:xfrm>
              <a:off x="1179355" y="2241919"/>
              <a:ext cx="4660130" cy="2683166"/>
            </a:xfrm>
            <a:prstGeom prst="roundRect">
              <a:avLst>
                <a:gd name="adj" fmla="val 5258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31A2572-A9B5-46E3-85A8-8F52D403E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4446" y="2474457"/>
              <a:ext cx="4049948" cy="2218091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A380096-3145-4124-A110-B63BDBE84BD5}"/>
              </a:ext>
            </a:extLst>
          </p:cNvPr>
          <p:cNvSpPr txBox="1"/>
          <p:nvPr/>
        </p:nvSpPr>
        <p:spPr>
          <a:xfrm>
            <a:off x="5486399" y="4434838"/>
            <a:ext cx="6201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b="1" dirty="0"/>
              <a:t>Tabela estruturada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dirty="0"/>
              <a:t>Cada variável forma uma coluna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dirty="0"/>
              <a:t>Cada observação forma uma linha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dirty="0"/>
              <a:t>Uma única tabela está relacionada com um </a:t>
            </a:r>
            <a:r>
              <a:rPr lang="pt-BR" b="1" dirty="0"/>
              <a:t>tipo de observação </a:t>
            </a:r>
            <a:r>
              <a:rPr lang="pt-BR" dirty="0"/>
              <a:t>(ex. coordenadas de pontos, resultados analíticos, amostras)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D135E3-F646-4A4D-A839-AAD235580D19}"/>
              </a:ext>
            </a:extLst>
          </p:cNvPr>
          <p:cNvSpPr txBox="1"/>
          <p:nvPr/>
        </p:nvSpPr>
        <p:spPr>
          <a:xfrm>
            <a:off x="7034543" y="962468"/>
            <a:ext cx="3793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Limpeza e organização de dados (</a:t>
            </a:r>
            <a:r>
              <a:rPr lang="pt-BR" sz="1400" dirty="0" err="1"/>
              <a:t>Tidy</a:t>
            </a:r>
            <a:r>
              <a:rPr lang="pt-BR" sz="1400" dirty="0"/>
              <a:t> Data)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1E2C78C-9FE6-4B92-B1C9-CC9E249D15D0}"/>
              </a:ext>
            </a:extLst>
          </p:cNvPr>
          <p:cNvGrpSpPr/>
          <p:nvPr/>
        </p:nvGrpSpPr>
        <p:grpSpPr>
          <a:xfrm>
            <a:off x="370296" y="1161032"/>
            <a:ext cx="4720487" cy="2708376"/>
            <a:chOff x="436971" y="1161032"/>
            <a:chExt cx="5779480" cy="3315972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F587440D-9110-471F-87B9-5CEFB888C5C6}"/>
                </a:ext>
              </a:extLst>
            </p:cNvPr>
            <p:cNvSpPr/>
            <p:nvPr/>
          </p:nvSpPr>
          <p:spPr>
            <a:xfrm>
              <a:off x="436971" y="1161032"/>
              <a:ext cx="5779480" cy="3315972"/>
            </a:xfrm>
            <a:prstGeom prst="roundRect">
              <a:avLst>
                <a:gd name="adj" fmla="val 5258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FD4D36A-C07C-42E5-A62F-6CD2682FDB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37124"/>
            <a:stretch/>
          </p:blipFill>
          <p:spPr>
            <a:xfrm>
              <a:off x="503286" y="1311777"/>
              <a:ext cx="5646851" cy="189537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7A815EA-5617-4832-B21D-83BA9AC0BD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2875"/>
            <a:stretch/>
          </p:blipFill>
          <p:spPr>
            <a:xfrm>
              <a:off x="503286" y="3207152"/>
              <a:ext cx="5646851" cy="1119109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265223C-F4C1-4961-9CD8-A60B0B17A8A7}"/>
              </a:ext>
            </a:extLst>
          </p:cNvPr>
          <p:cNvSpPr txBox="1"/>
          <p:nvPr/>
        </p:nvSpPr>
        <p:spPr>
          <a:xfrm>
            <a:off x="5486398" y="2329321"/>
            <a:ext cx="620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dirty="0"/>
              <a:t>Podemos melhorar a estrutura destas tabelas?</a:t>
            </a:r>
          </a:p>
        </p:txBody>
      </p:sp>
    </p:spTree>
    <p:extLst>
      <p:ext uri="{BB962C8B-B14F-4D97-AF65-F5344CB8AC3E}">
        <p14:creationId xmlns:p14="http://schemas.microsoft.com/office/powerpoint/2010/main" val="481113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1_Smart Graphics Sampler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917490_win32_fixed.potx" id="{1A272F58-4910-4504-BEF7-14093C13C061}" vid="{2BDA99AE-639D-43D7-9F05-5D5DC1199F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 Graphics Sampler</Template>
  <TotalTime>0</TotalTime>
  <Words>808</Words>
  <Application>Microsoft Office PowerPoint</Application>
  <PresentationFormat>Widescreen</PresentationFormat>
  <Paragraphs>132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Segoe UI</vt:lpstr>
      <vt:lpstr>Segoe UI Light</vt:lpstr>
      <vt:lpstr>Segoe UI Semibold</vt:lpstr>
      <vt:lpstr>Wingdings</vt:lpstr>
      <vt:lpstr>1_Smart Graphics Sampler Neal Creative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2022-04-30T11:41:46Z</dcterms:created>
  <dcterms:modified xsi:type="dcterms:W3CDTF">2022-04-30T11:45:47Z</dcterms:modified>
  <cp:category/>
</cp:coreProperties>
</file>

<file path=docProps/thumbnail.jpeg>
</file>